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E8D4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E8D4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EE8D4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74565" y="314020"/>
            <a:ext cx="338709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EE8D4A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77160" y="3112973"/>
            <a:ext cx="7193915" cy="1995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E549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mailto:sodeystvie_np@mail.r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354" y="2549144"/>
            <a:ext cx="10735945" cy="156210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 indent="1290955">
              <a:lnSpc>
                <a:spcPts val="3890"/>
              </a:lnSpc>
              <a:spcBef>
                <a:spcPts val="585"/>
              </a:spcBef>
            </a:pPr>
            <a:r>
              <a:rPr dirty="0" sz="3600" spc="-5">
                <a:solidFill>
                  <a:srgbClr val="F37A03"/>
                </a:solidFill>
              </a:rPr>
              <a:t>Организация доступной </a:t>
            </a:r>
            <a:r>
              <a:rPr dirty="0" sz="3600">
                <a:solidFill>
                  <a:srgbClr val="F37A03"/>
                </a:solidFill>
              </a:rPr>
              <a:t>ранней </a:t>
            </a:r>
            <a:r>
              <a:rPr dirty="0" sz="3600" spc="-10">
                <a:solidFill>
                  <a:srgbClr val="F37A03"/>
                </a:solidFill>
              </a:rPr>
              <a:t>помощи  </a:t>
            </a:r>
            <a:r>
              <a:rPr dirty="0" sz="3600" spc="-15">
                <a:solidFill>
                  <a:srgbClr val="F37A03"/>
                </a:solidFill>
              </a:rPr>
              <a:t>детям </a:t>
            </a:r>
            <a:r>
              <a:rPr dirty="0" sz="3600">
                <a:solidFill>
                  <a:srgbClr val="F37A03"/>
                </a:solidFill>
              </a:rPr>
              <a:t>с </a:t>
            </a:r>
            <a:r>
              <a:rPr dirty="0" sz="3600" spc="-20">
                <a:solidFill>
                  <a:srgbClr val="F37A03"/>
                </a:solidFill>
              </a:rPr>
              <a:t>тяжелыми </a:t>
            </a:r>
            <a:r>
              <a:rPr dirty="0" sz="3600">
                <a:solidFill>
                  <a:srgbClr val="F37A03"/>
                </a:solidFill>
              </a:rPr>
              <a:t>и </a:t>
            </a:r>
            <a:r>
              <a:rPr dirty="0" sz="3600" spc="-15">
                <a:solidFill>
                  <a:srgbClr val="F37A03"/>
                </a:solidFill>
              </a:rPr>
              <a:t>множественными</a:t>
            </a:r>
            <a:r>
              <a:rPr dirty="0" sz="3600" spc="-30">
                <a:solidFill>
                  <a:srgbClr val="F37A03"/>
                </a:solidFill>
              </a:rPr>
              <a:t> </a:t>
            </a:r>
            <a:r>
              <a:rPr dirty="0" sz="3600" spc="-5">
                <a:solidFill>
                  <a:srgbClr val="F37A03"/>
                </a:solidFill>
              </a:rPr>
              <a:t>нарушениями</a:t>
            </a:r>
            <a:endParaRPr sz="3600"/>
          </a:p>
          <a:p>
            <a:pPr marL="1187450">
              <a:lnSpc>
                <a:spcPts val="3829"/>
              </a:lnSpc>
            </a:pPr>
            <a:r>
              <a:rPr dirty="0" sz="3600" spc="-5">
                <a:solidFill>
                  <a:srgbClr val="F37A03"/>
                </a:solidFill>
              </a:rPr>
              <a:t>развития </a:t>
            </a:r>
            <a:r>
              <a:rPr dirty="0" sz="3600">
                <a:solidFill>
                  <a:srgbClr val="F37A03"/>
                </a:solidFill>
              </a:rPr>
              <a:t>и их </a:t>
            </a:r>
            <a:r>
              <a:rPr dirty="0" sz="3600" spc="-10">
                <a:solidFill>
                  <a:srgbClr val="F37A03"/>
                </a:solidFill>
              </a:rPr>
              <a:t>семьям </a:t>
            </a:r>
            <a:r>
              <a:rPr dirty="0" sz="3600">
                <a:solidFill>
                  <a:srgbClr val="F37A03"/>
                </a:solidFill>
              </a:rPr>
              <a:t>в </a:t>
            </a:r>
            <a:r>
              <a:rPr dirty="0" sz="3600" spc="-45">
                <a:solidFill>
                  <a:srgbClr val="F37A03"/>
                </a:solidFill>
              </a:rPr>
              <a:t>Тульском</a:t>
            </a:r>
            <a:r>
              <a:rPr dirty="0" sz="3600" spc="-65">
                <a:solidFill>
                  <a:srgbClr val="F37A03"/>
                </a:solidFill>
              </a:rPr>
              <a:t> </a:t>
            </a:r>
            <a:r>
              <a:rPr dirty="0" sz="3600" spc="-5">
                <a:solidFill>
                  <a:srgbClr val="F37A03"/>
                </a:solidFill>
              </a:rPr>
              <a:t>регионе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621151" y="4934153"/>
            <a:ext cx="7839709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82550" marR="5080" indent="-70485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AC8300"/>
                </a:solidFill>
                <a:latin typeface="Calibri"/>
                <a:cs typeface="Calibri"/>
              </a:rPr>
              <a:t>Гусева </a:t>
            </a:r>
            <a:r>
              <a:rPr dirty="0" sz="2400" spc="-15" b="1">
                <a:solidFill>
                  <a:srgbClr val="AC8300"/>
                </a:solidFill>
                <a:latin typeface="Calibri"/>
                <a:cs typeface="Calibri"/>
              </a:rPr>
              <a:t>Светлана 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Владимировна </a:t>
            </a: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–</a:t>
            </a:r>
            <a:r>
              <a:rPr dirty="0" sz="2400" spc="45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AC8300"/>
                </a:solidFill>
                <a:latin typeface="Calibri"/>
                <a:cs typeface="Calibri"/>
              </a:rPr>
              <a:t>председатель</a:t>
            </a:r>
            <a:r>
              <a:rPr dirty="0" sz="2400" spc="15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правления </a:t>
            </a: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Ассоциации </a:t>
            </a:r>
            <a:r>
              <a:rPr dirty="0" sz="2400" spc="-10" b="1">
                <a:solidFill>
                  <a:srgbClr val="AC8300"/>
                </a:solidFill>
                <a:latin typeface="Calibri"/>
                <a:cs typeface="Calibri"/>
              </a:rPr>
              <a:t>детских </a:t>
            </a:r>
            <a:r>
              <a:rPr dirty="0" sz="2400" spc="-15" b="1">
                <a:solidFill>
                  <a:srgbClr val="AC8300"/>
                </a:solidFill>
                <a:latin typeface="Calibri"/>
                <a:cs typeface="Calibri"/>
              </a:rPr>
              <a:t>психологов </a:t>
            </a: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и</a:t>
            </a:r>
            <a:r>
              <a:rPr dirty="0" sz="2400" spc="10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AC8300"/>
                </a:solidFill>
                <a:latin typeface="Calibri"/>
                <a:cs typeface="Calibri"/>
              </a:rPr>
              <a:t>специальных</a:t>
            </a:r>
            <a:r>
              <a:rPr dirty="0" sz="2400" spc="40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AC8300"/>
                </a:solidFill>
                <a:latin typeface="Calibri"/>
                <a:cs typeface="Calibri"/>
              </a:rPr>
              <a:t>педагогов </a:t>
            </a: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 в помощь </a:t>
            </a:r>
            <a:r>
              <a:rPr dirty="0" sz="2400" spc="-10" b="1">
                <a:solidFill>
                  <a:srgbClr val="AC8300"/>
                </a:solidFill>
                <a:latin typeface="Calibri"/>
                <a:cs typeface="Calibri"/>
              </a:rPr>
              <a:t>детям </a:t>
            </a: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с 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особенностями</a:t>
            </a:r>
            <a:r>
              <a:rPr dirty="0" sz="2400" spc="-55" b="1">
                <a:solidFill>
                  <a:srgbClr val="AC83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развития</a:t>
            </a:r>
            <a:endParaRPr sz="24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400" b="1">
                <a:solidFill>
                  <a:srgbClr val="AC8300"/>
                </a:solidFill>
                <a:latin typeface="Calibri"/>
                <a:cs typeface="Calibri"/>
              </a:rPr>
              <a:t>«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С</a:t>
            </a:r>
            <a:r>
              <a:rPr dirty="0" sz="2400" spc="-60" b="1">
                <a:solidFill>
                  <a:srgbClr val="AC8300"/>
                </a:solidFill>
                <a:latin typeface="Calibri"/>
                <a:cs typeface="Calibri"/>
              </a:rPr>
              <a:t>о</a:t>
            </a:r>
            <a:r>
              <a:rPr dirty="0" sz="2400" spc="-35" b="1">
                <a:solidFill>
                  <a:srgbClr val="AC8300"/>
                </a:solidFill>
                <a:latin typeface="Calibri"/>
                <a:cs typeface="Calibri"/>
              </a:rPr>
              <a:t>д</a:t>
            </a:r>
            <a:r>
              <a:rPr dirty="0" sz="2400" spc="-5" b="1">
                <a:solidFill>
                  <a:srgbClr val="AC8300"/>
                </a:solidFill>
                <a:latin typeface="Calibri"/>
                <a:cs typeface="Calibri"/>
              </a:rPr>
              <a:t>ействие»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8996" y="514070"/>
            <a:ext cx="10017125" cy="727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23545">
              <a:lnSpc>
                <a:spcPct val="115100"/>
              </a:lnSpc>
              <a:spcBef>
                <a:spcPts val="95"/>
              </a:spcBef>
            </a:pP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Межрегиональная </a:t>
            </a:r>
            <a:r>
              <a:rPr dirty="0" sz="2000" spc="-15" b="1">
                <a:solidFill>
                  <a:srgbClr val="2E5496"/>
                </a:solidFill>
                <a:latin typeface="Calibri"/>
                <a:cs typeface="Calibri"/>
              </a:rPr>
              <a:t>конференция </a:t>
            </a:r>
            <a:r>
              <a:rPr dirty="0" sz="2000" spc="-35" b="1">
                <a:solidFill>
                  <a:srgbClr val="2E5496"/>
                </a:solidFill>
                <a:latin typeface="Calibri"/>
                <a:cs typeface="Calibri"/>
              </a:rPr>
              <a:t>«Развитие инфраструктуры </a:t>
            </a:r>
            <a:r>
              <a:rPr dirty="0" sz="2000" spc="-30" b="1">
                <a:solidFill>
                  <a:srgbClr val="2E5496"/>
                </a:solidFill>
                <a:latin typeface="Calibri"/>
                <a:cs typeface="Calibri"/>
              </a:rPr>
              <a:t>служб </a:t>
            </a:r>
            <a:r>
              <a:rPr dirty="0" sz="2000" spc="-35" b="1">
                <a:solidFill>
                  <a:srgbClr val="2E5496"/>
                </a:solidFill>
                <a:latin typeface="Calibri"/>
                <a:cs typeface="Calibri"/>
              </a:rPr>
              <a:t>ранней </a:t>
            </a:r>
            <a:r>
              <a:rPr dirty="0" sz="2000" spc="-30" b="1">
                <a:solidFill>
                  <a:srgbClr val="2E5496"/>
                </a:solidFill>
                <a:latin typeface="Calibri"/>
                <a:cs typeface="Calibri"/>
              </a:rPr>
              <a:t>помощи  </a:t>
            </a:r>
            <a:r>
              <a:rPr dirty="0" sz="2000" spc="-40" b="1">
                <a:solidFill>
                  <a:srgbClr val="2E5496"/>
                </a:solidFill>
                <a:latin typeface="Calibri"/>
                <a:cs typeface="Calibri"/>
              </a:rPr>
              <a:t>детям-инвалидам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dirty="0" sz="2000" spc="-35" b="1">
                <a:solidFill>
                  <a:srgbClr val="2E5496"/>
                </a:solidFill>
                <a:latin typeface="Calibri"/>
                <a:cs typeface="Calibri"/>
              </a:rPr>
              <a:t>детям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с </a:t>
            </a:r>
            <a:r>
              <a:rPr dirty="0" sz="2000" spc="-35" b="1">
                <a:solidFill>
                  <a:srgbClr val="2E5496"/>
                </a:solidFill>
                <a:latin typeface="Calibri"/>
                <a:cs typeface="Calibri"/>
              </a:rPr>
              <a:t>ограниченными возможностями </a:t>
            </a:r>
            <a:r>
              <a:rPr dirty="0" sz="2000" spc="-40" b="1">
                <a:solidFill>
                  <a:srgbClr val="2E5496"/>
                </a:solidFill>
                <a:latin typeface="Calibri"/>
                <a:cs typeface="Calibri"/>
              </a:rPr>
              <a:t>здоровья», </a:t>
            </a:r>
            <a:r>
              <a:rPr dirty="0" sz="2000" spc="-35" b="1">
                <a:solidFill>
                  <a:srgbClr val="2E5496"/>
                </a:solidFill>
                <a:latin typeface="Calibri"/>
                <a:cs typeface="Calibri"/>
              </a:rPr>
              <a:t>Кострома, </a:t>
            </a:r>
            <a:r>
              <a:rPr dirty="0" sz="2000" spc="-25" b="1">
                <a:solidFill>
                  <a:srgbClr val="2E5496"/>
                </a:solidFill>
                <a:latin typeface="Calibri"/>
                <a:cs typeface="Calibri"/>
              </a:rPr>
              <a:t>2020</a:t>
            </a:r>
            <a:r>
              <a:rPr dirty="0" sz="2000" spc="-19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45" b="1">
                <a:solidFill>
                  <a:srgbClr val="2E5496"/>
                </a:solidFill>
                <a:latin typeface="Calibri"/>
                <a:cs typeface="Calibri"/>
              </a:rPr>
              <a:t>год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5883" y="2386583"/>
            <a:ext cx="4144517" cy="26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84826" y="2398902"/>
            <a:ext cx="6100445" cy="2498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BE9000"/>
                </a:solidFill>
                <a:latin typeface="Calibri"/>
                <a:cs typeface="Calibri"/>
              </a:rPr>
              <a:t>Ассоциация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dirty="0" sz="2400" spc="-10" b="1">
                <a:solidFill>
                  <a:srgbClr val="BE9000"/>
                </a:solidFill>
                <a:latin typeface="Calibri"/>
                <a:cs typeface="Calibri"/>
              </a:rPr>
              <a:t>детских </a:t>
            </a:r>
            <a:r>
              <a:rPr dirty="0" sz="2400" spc="-15" b="1">
                <a:solidFill>
                  <a:srgbClr val="BE9000"/>
                </a:solidFill>
                <a:latin typeface="Calibri"/>
                <a:cs typeface="Calibri"/>
              </a:rPr>
              <a:t>психологов </a:t>
            </a:r>
            <a:r>
              <a:rPr dirty="0" sz="2400" b="1">
                <a:solidFill>
                  <a:srgbClr val="BE9000"/>
                </a:solidFill>
                <a:latin typeface="Calibri"/>
                <a:cs typeface="Calibri"/>
              </a:rPr>
              <a:t>и </a:t>
            </a:r>
            <a:r>
              <a:rPr dirty="0" sz="2400" spc="-5" b="1">
                <a:solidFill>
                  <a:srgbClr val="BE9000"/>
                </a:solidFill>
                <a:latin typeface="Calibri"/>
                <a:cs typeface="Calibri"/>
              </a:rPr>
              <a:t>специальных </a:t>
            </a:r>
            <a:r>
              <a:rPr dirty="0" sz="2400" spc="-15" b="1">
                <a:solidFill>
                  <a:srgbClr val="BE9000"/>
                </a:solidFill>
                <a:latin typeface="Calibri"/>
                <a:cs typeface="Calibri"/>
              </a:rPr>
              <a:t>педагогов  </a:t>
            </a:r>
            <a:r>
              <a:rPr dirty="0" sz="2400" b="1">
                <a:solidFill>
                  <a:srgbClr val="BE9000"/>
                </a:solidFill>
                <a:latin typeface="Calibri"/>
                <a:cs typeface="Calibri"/>
              </a:rPr>
              <a:t>в </a:t>
            </a:r>
            <a:r>
              <a:rPr dirty="0" sz="2400" spc="-5" b="1">
                <a:solidFill>
                  <a:srgbClr val="BE9000"/>
                </a:solidFill>
                <a:latin typeface="Calibri"/>
                <a:cs typeface="Calibri"/>
              </a:rPr>
              <a:t>помощь </a:t>
            </a:r>
            <a:r>
              <a:rPr dirty="0" sz="2400" spc="-15" b="1">
                <a:solidFill>
                  <a:srgbClr val="BE9000"/>
                </a:solidFill>
                <a:latin typeface="Calibri"/>
                <a:cs typeface="Calibri"/>
              </a:rPr>
              <a:t>детям </a:t>
            </a:r>
            <a:r>
              <a:rPr dirty="0" sz="2400" b="1">
                <a:solidFill>
                  <a:srgbClr val="BE9000"/>
                </a:solidFill>
                <a:latin typeface="Calibri"/>
                <a:cs typeface="Calibri"/>
              </a:rPr>
              <a:t>с особенностями</a:t>
            </a:r>
            <a:r>
              <a:rPr dirty="0" sz="2400" spc="-5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BE9000"/>
                </a:solidFill>
                <a:latin typeface="Calibri"/>
                <a:cs typeface="Calibri"/>
              </a:rPr>
              <a:t>развития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3335"/>
              </a:lnSpc>
            </a:pPr>
            <a:r>
              <a:rPr dirty="0" sz="2800" spc="-15" b="1">
                <a:solidFill>
                  <a:srgbClr val="BE9000"/>
                </a:solidFill>
                <a:latin typeface="Calibri"/>
                <a:cs typeface="Calibri"/>
              </a:rPr>
              <a:t>«Содействие»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2400" spc="-5" b="1" i="1">
                <a:solidFill>
                  <a:srgbClr val="BE9000"/>
                </a:solidFill>
                <a:latin typeface="Calibri"/>
                <a:cs typeface="Calibri"/>
              </a:rPr>
              <a:t>email</a:t>
            </a:r>
            <a:r>
              <a:rPr dirty="0" sz="2400" spc="-5" b="1">
                <a:solidFill>
                  <a:srgbClr val="BE9000"/>
                </a:solidFill>
                <a:latin typeface="Calibri"/>
                <a:cs typeface="Calibri"/>
              </a:rPr>
              <a:t>:</a:t>
            </a:r>
            <a:r>
              <a:rPr dirty="0" sz="2400" spc="-35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u="heavy" sz="2400" spc="-5" b="1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sodeystvie_np@mail.ru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BE9000"/>
                </a:solidFill>
                <a:latin typeface="Calibri"/>
                <a:cs typeface="Calibri"/>
              </a:rPr>
              <a:t>тел. </a:t>
            </a:r>
            <a:r>
              <a:rPr dirty="0" sz="2400" spc="-10" b="1">
                <a:solidFill>
                  <a:srgbClr val="BE9000"/>
                </a:solidFill>
                <a:latin typeface="Calibri"/>
                <a:cs typeface="Calibri"/>
              </a:rPr>
              <a:t>8-915-78-44-000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7248" y="1075131"/>
            <a:ext cx="431292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Спасибо </a:t>
            </a:r>
            <a:r>
              <a:rPr dirty="0" sz="3600"/>
              <a:t>за</a:t>
            </a:r>
            <a:r>
              <a:rPr dirty="0" sz="3600" spc="-90"/>
              <a:t> </a:t>
            </a:r>
            <a:r>
              <a:rPr dirty="0" sz="3600" spc="-5"/>
              <a:t>внимание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4689" y="5297233"/>
            <a:ext cx="8695055" cy="1287145"/>
            <a:chOff x="944689" y="5297233"/>
            <a:chExt cx="8695055" cy="1287145"/>
          </a:xfrm>
        </p:grpSpPr>
        <p:sp>
          <p:nvSpPr>
            <p:cNvPr id="3" name="object 3"/>
            <p:cNvSpPr/>
            <p:nvPr/>
          </p:nvSpPr>
          <p:spPr>
            <a:xfrm>
              <a:off x="949452" y="5301996"/>
              <a:ext cx="8685530" cy="1277620"/>
            </a:xfrm>
            <a:custGeom>
              <a:avLst/>
              <a:gdLst/>
              <a:ahLst/>
              <a:cxnLst/>
              <a:rect l="l" t="t" r="r" b="b"/>
              <a:pathLst>
                <a:path w="8685530" h="1277620">
                  <a:moveTo>
                    <a:pt x="8472424" y="0"/>
                  </a:moveTo>
                  <a:lnTo>
                    <a:pt x="212851" y="0"/>
                  </a:lnTo>
                  <a:lnTo>
                    <a:pt x="164048" y="5619"/>
                  </a:lnTo>
                  <a:lnTo>
                    <a:pt x="119246" y="21626"/>
                  </a:lnTo>
                  <a:lnTo>
                    <a:pt x="79725" y="46746"/>
                  </a:lnTo>
                  <a:lnTo>
                    <a:pt x="46762" y="79704"/>
                  </a:lnTo>
                  <a:lnTo>
                    <a:pt x="21635" y="119224"/>
                  </a:lnTo>
                  <a:lnTo>
                    <a:pt x="5621" y="164032"/>
                  </a:lnTo>
                  <a:lnTo>
                    <a:pt x="0" y="212851"/>
                  </a:lnTo>
                  <a:lnTo>
                    <a:pt x="0" y="1064247"/>
                  </a:lnTo>
                  <a:lnTo>
                    <a:pt x="5621" y="1113055"/>
                  </a:lnTo>
                  <a:lnTo>
                    <a:pt x="21635" y="1157860"/>
                  </a:lnTo>
                  <a:lnTo>
                    <a:pt x="46762" y="1197384"/>
                  </a:lnTo>
                  <a:lnTo>
                    <a:pt x="79725" y="1230348"/>
                  </a:lnTo>
                  <a:lnTo>
                    <a:pt x="119246" y="1255476"/>
                  </a:lnTo>
                  <a:lnTo>
                    <a:pt x="164048" y="1271490"/>
                  </a:lnTo>
                  <a:lnTo>
                    <a:pt x="212851" y="1277111"/>
                  </a:lnTo>
                  <a:lnTo>
                    <a:pt x="8472424" y="1277111"/>
                  </a:lnTo>
                  <a:lnTo>
                    <a:pt x="8521243" y="1271490"/>
                  </a:lnTo>
                  <a:lnTo>
                    <a:pt x="8566051" y="1255476"/>
                  </a:lnTo>
                  <a:lnTo>
                    <a:pt x="8605571" y="1230348"/>
                  </a:lnTo>
                  <a:lnTo>
                    <a:pt x="8638529" y="1197384"/>
                  </a:lnTo>
                  <a:lnTo>
                    <a:pt x="8663649" y="1157860"/>
                  </a:lnTo>
                  <a:lnTo>
                    <a:pt x="8679656" y="1113055"/>
                  </a:lnTo>
                  <a:lnTo>
                    <a:pt x="8685276" y="1064247"/>
                  </a:lnTo>
                  <a:lnTo>
                    <a:pt x="8685276" y="212851"/>
                  </a:lnTo>
                  <a:lnTo>
                    <a:pt x="8679656" y="164032"/>
                  </a:lnTo>
                  <a:lnTo>
                    <a:pt x="8663649" y="119224"/>
                  </a:lnTo>
                  <a:lnTo>
                    <a:pt x="8638529" y="79704"/>
                  </a:lnTo>
                  <a:lnTo>
                    <a:pt x="8605571" y="46746"/>
                  </a:lnTo>
                  <a:lnTo>
                    <a:pt x="8566051" y="21626"/>
                  </a:lnTo>
                  <a:lnTo>
                    <a:pt x="8521243" y="5619"/>
                  </a:lnTo>
                  <a:lnTo>
                    <a:pt x="847242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49452" y="5301996"/>
              <a:ext cx="8685530" cy="1277620"/>
            </a:xfrm>
            <a:custGeom>
              <a:avLst/>
              <a:gdLst/>
              <a:ahLst/>
              <a:cxnLst/>
              <a:rect l="l" t="t" r="r" b="b"/>
              <a:pathLst>
                <a:path w="8685530" h="1277620">
                  <a:moveTo>
                    <a:pt x="0" y="212851"/>
                  </a:moveTo>
                  <a:lnTo>
                    <a:pt x="5621" y="164032"/>
                  </a:lnTo>
                  <a:lnTo>
                    <a:pt x="21635" y="119224"/>
                  </a:lnTo>
                  <a:lnTo>
                    <a:pt x="46762" y="79704"/>
                  </a:lnTo>
                  <a:lnTo>
                    <a:pt x="79725" y="46746"/>
                  </a:lnTo>
                  <a:lnTo>
                    <a:pt x="119246" y="21626"/>
                  </a:lnTo>
                  <a:lnTo>
                    <a:pt x="164048" y="5619"/>
                  </a:lnTo>
                  <a:lnTo>
                    <a:pt x="212851" y="0"/>
                  </a:lnTo>
                  <a:lnTo>
                    <a:pt x="8472424" y="0"/>
                  </a:lnTo>
                  <a:lnTo>
                    <a:pt x="8521243" y="5619"/>
                  </a:lnTo>
                  <a:lnTo>
                    <a:pt x="8566051" y="21626"/>
                  </a:lnTo>
                  <a:lnTo>
                    <a:pt x="8605571" y="46746"/>
                  </a:lnTo>
                  <a:lnTo>
                    <a:pt x="8638529" y="79704"/>
                  </a:lnTo>
                  <a:lnTo>
                    <a:pt x="8663649" y="119224"/>
                  </a:lnTo>
                  <a:lnTo>
                    <a:pt x="8679656" y="164032"/>
                  </a:lnTo>
                  <a:lnTo>
                    <a:pt x="8685276" y="212851"/>
                  </a:lnTo>
                  <a:lnTo>
                    <a:pt x="8685276" y="1064247"/>
                  </a:lnTo>
                  <a:lnTo>
                    <a:pt x="8679656" y="1113055"/>
                  </a:lnTo>
                  <a:lnTo>
                    <a:pt x="8663649" y="1157860"/>
                  </a:lnTo>
                  <a:lnTo>
                    <a:pt x="8638529" y="1197384"/>
                  </a:lnTo>
                  <a:lnTo>
                    <a:pt x="8605571" y="1230348"/>
                  </a:lnTo>
                  <a:lnTo>
                    <a:pt x="8566051" y="1255476"/>
                  </a:lnTo>
                  <a:lnTo>
                    <a:pt x="8521243" y="1271490"/>
                  </a:lnTo>
                  <a:lnTo>
                    <a:pt x="8472424" y="1277111"/>
                  </a:lnTo>
                  <a:lnTo>
                    <a:pt x="212851" y="1277111"/>
                  </a:lnTo>
                  <a:lnTo>
                    <a:pt x="164048" y="1271490"/>
                  </a:lnTo>
                  <a:lnTo>
                    <a:pt x="119246" y="1255476"/>
                  </a:lnTo>
                  <a:lnTo>
                    <a:pt x="79725" y="1230348"/>
                  </a:lnTo>
                  <a:lnTo>
                    <a:pt x="46762" y="1197384"/>
                  </a:lnTo>
                  <a:lnTo>
                    <a:pt x="21635" y="1157860"/>
                  </a:lnTo>
                  <a:lnTo>
                    <a:pt x="5621" y="1113055"/>
                  </a:lnTo>
                  <a:lnTo>
                    <a:pt x="0" y="1064247"/>
                  </a:lnTo>
                  <a:lnTo>
                    <a:pt x="0" y="212851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5464" y="5426964"/>
              <a:ext cx="8493760" cy="1026160"/>
            </a:xfrm>
            <a:custGeom>
              <a:avLst/>
              <a:gdLst/>
              <a:ahLst/>
              <a:cxnLst/>
              <a:rect l="l" t="t" r="r" b="b"/>
              <a:pathLst>
                <a:path w="8493760" h="1026160">
                  <a:moveTo>
                    <a:pt x="8493252" y="0"/>
                  </a:moveTo>
                  <a:lnTo>
                    <a:pt x="0" y="0"/>
                  </a:lnTo>
                  <a:lnTo>
                    <a:pt x="0" y="1025652"/>
                  </a:lnTo>
                  <a:lnTo>
                    <a:pt x="8493252" y="1025652"/>
                  </a:lnTo>
                  <a:lnTo>
                    <a:pt x="84932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3285553" y="1065085"/>
            <a:ext cx="8600440" cy="1180465"/>
            <a:chOff x="3285553" y="1065085"/>
            <a:chExt cx="8600440" cy="1180465"/>
          </a:xfrm>
        </p:grpSpPr>
        <p:sp>
          <p:nvSpPr>
            <p:cNvPr id="7" name="object 7"/>
            <p:cNvSpPr/>
            <p:nvPr/>
          </p:nvSpPr>
          <p:spPr>
            <a:xfrm>
              <a:off x="3290315" y="1069847"/>
              <a:ext cx="8590915" cy="1170940"/>
            </a:xfrm>
            <a:custGeom>
              <a:avLst/>
              <a:gdLst/>
              <a:ahLst/>
              <a:cxnLst/>
              <a:rect l="l" t="t" r="r" b="b"/>
              <a:pathLst>
                <a:path w="8590915" h="1170939">
                  <a:moveTo>
                    <a:pt x="8395716" y="0"/>
                  </a:moveTo>
                  <a:lnTo>
                    <a:pt x="195072" y="0"/>
                  </a:lnTo>
                  <a:lnTo>
                    <a:pt x="150356" y="5154"/>
                  </a:lnTo>
                  <a:lnTo>
                    <a:pt x="109301" y="19834"/>
                  </a:lnTo>
                  <a:lnTo>
                    <a:pt x="73080" y="42867"/>
                  </a:lnTo>
                  <a:lnTo>
                    <a:pt x="42867" y="73080"/>
                  </a:lnTo>
                  <a:lnTo>
                    <a:pt x="19834" y="109301"/>
                  </a:lnTo>
                  <a:lnTo>
                    <a:pt x="5154" y="150356"/>
                  </a:lnTo>
                  <a:lnTo>
                    <a:pt x="0" y="195072"/>
                  </a:lnTo>
                  <a:lnTo>
                    <a:pt x="0" y="975360"/>
                  </a:lnTo>
                  <a:lnTo>
                    <a:pt x="5154" y="1020075"/>
                  </a:lnTo>
                  <a:lnTo>
                    <a:pt x="19834" y="1061130"/>
                  </a:lnTo>
                  <a:lnTo>
                    <a:pt x="42867" y="1097351"/>
                  </a:lnTo>
                  <a:lnTo>
                    <a:pt x="73080" y="1127564"/>
                  </a:lnTo>
                  <a:lnTo>
                    <a:pt x="109301" y="1150597"/>
                  </a:lnTo>
                  <a:lnTo>
                    <a:pt x="150356" y="1165277"/>
                  </a:lnTo>
                  <a:lnTo>
                    <a:pt x="195072" y="1170431"/>
                  </a:lnTo>
                  <a:lnTo>
                    <a:pt x="8395716" y="1170431"/>
                  </a:lnTo>
                  <a:lnTo>
                    <a:pt x="8440431" y="1165277"/>
                  </a:lnTo>
                  <a:lnTo>
                    <a:pt x="8481486" y="1150597"/>
                  </a:lnTo>
                  <a:lnTo>
                    <a:pt x="8517707" y="1127564"/>
                  </a:lnTo>
                  <a:lnTo>
                    <a:pt x="8547920" y="1097351"/>
                  </a:lnTo>
                  <a:lnTo>
                    <a:pt x="8570953" y="1061130"/>
                  </a:lnTo>
                  <a:lnTo>
                    <a:pt x="8585633" y="1020075"/>
                  </a:lnTo>
                  <a:lnTo>
                    <a:pt x="8590788" y="975360"/>
                  </a:lnTo>
                  <a:lnTo>
                    <a:pt x="8590788" y="195072"/>
                  </a:lnTo>
                  <a:lnTo>
                    <a:pt x="8585633" y="150356"/>
                  </a:lnTo>
                  <a:lnTo>
                    <a:pt x="8570953" y="109301"/>
                  </a:lnTo>
                  <a:lnTo>
                    <a:pt x="8547920" y="73080"/>
                  </a:lnTo>
                  <a:lnTo>
                    <a:pt x="8517707" y="42867"/>
                  </a:lnTo>
                  <a:lnTo>
                    <a:pt x="8481486" y="19834"/>
                  </a:lnTo>
                  <a:lnTo>
                    <a:pt x="8440431" y="5154"/>
                  </a:lnTo>
                  <a:lnTo>
                    <a:pt x="8395716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90315" y="1069847"/>
              <a:ext cx="8590915" cy="1170940"/>
            </a:xfrm>
            <a:custGeom>
              <a:avLst/>
              <a:gdLst/>
              <a:ahLst/>
              <a:cxnLst/>
              <a:rect l="l" t="t" r="r" b="b"/>
              <a:pathLst>
                <a:path w="8590915" h="1170939">
                  <a:moveTo>
                    <a:pt x="0" y="195072"/>
                  </a:moveTo>
                  <a:lnTo>
                    <a:pt x="5154" y="150356"/>
                  </a:lnTo>
                  <a:lnTo>
                    <a:pt x="19834" y="109301"/>
                  </a:lnTo>
                  <a:lnTo>
                    <a:pt x="42867" y="73080"/>
                  </a:lnTo>
                  <a:lnTo>
                    <a:pt x="73080" y="42867"/>
                  </a:lnTo>
                  <a:lnTo>
                    <a:pt x="109301" y="19834"/>
                  </a:lnTo>
                  <a:lnTo>
                    <a:pt x="150356" y="5154"/>
                  </a:lnTo>
                  <a:lnTo>
                    <a:pt x="195072" y="0"/>
                  </a:lnTo>
                  <a:lnTo>
                    <a:pt x="8395716" y="0"/>
                  </a:lnTo>
                  <a:lnTo>
                    <a:pt x="8440431" y="5154"/>
                  </a:lnTo>
                  <a:lnTo>
                    <a:pt x="8481486" y="19834"/>
                  </a:lnTo>
                  <a:lnTo>
                    <a:pt x="8517707" y="42867"/>
                  </a:lnTo>
                  <a:lnTo>
                    <a:pt x="8547920" y="73080"/>
                  </a:lnTo>
                  <a:lnTo>
                    <a:pt x="8570953" y="109301"/>
                  </a:lnTo>
                  <a:lnTo>
                    <a:pt x="8585633" y="150356"/>
                  </a:lnTo>
                  <a:lnTo>
                    <a:pt x="8590788" y="195072"/>
                  </a:lnTo>
                  <a:lnTo>
                    <a:pt x="8590788" y="975360"/>
                  </a:lnTo>
                  <a:lnTo>
                    <a:pt x="8585633" y="1020075"/>
                  </a:lnTo>
                  <a:lnTo>
                    <a:pt x="8570953" y="1061130"/>
                  </a:lnTo>
                  <a:lnTo>
                    <a:pt x="8547920" y="1097351"/>
                  </a:lnTo>
                  <a:lnTo>
                    <a:pt x="8517707" y="1127564"/>
                  </a:lnTo>
                  <a:lnTo>
                    <a:pt x="8481486" y="1150597"/>
                  </a:lnTo>
                  <a:lnTo>
                    <a:pt x="8440431" y="1165277"/>
                  </a:lnTo>
                  <a:lnTo>
                    <a:pt x="8395716" y="1170431"/>
                  </a:lnTo>
                  <a:lnTo>
                    <a:pt x="195072" y="1170431"/>
                  </a:lnTo>
                  <a:lnTo>
                    <a:pt x="150356" y="1165277"/>
                  </a:lnTo>
                  <a:lnTo>
                    <a:pt x="109301" y="1150597"/>
                  </a:lnTo>
                  <a:lnTo>
                    <a:pt x="73080" y="1127564"/>
                  </a:lnTo>
                  <a:lnTo>
                    <a:pt x="42867" y="1097351"/>
                  </a:lnTo>
                  <a:lnTo>
                    <a:pt x="19834" y="1061130"/>
                  </a:lnTo>
                  <a:lnTo>
                    <a:pt x="5154" y="1020075"/>
                  </a:lnTo>
                  <a:lnTo>
                    <a:pt x="0" y="975360"/>
                  </a:lnTo>
                  <a:lnTo>
                    <a:pt x="0" y="195072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59688" y="235153"/>
            <a:ext cx="1086739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5">
                <a:solidFill>
                  <a:srgbClr val="E88212"/>
                </a:solidFill>
              </a:rPr>
              <a:t>Краткая характеристика </a:t>
            </a:r>
            <a:r>
              <a:rPr dirty="0" sz="2800" spc="-10">
                <a:solidFill>
                  <a:srgbClr val="E88212"/>
                </a:solidFill>
              </a:rPr>
              <a:t>системы </a:t>
            </a:r>
            <a:r>
              <a:rPr dirty="0" sz="2800" spc="-5">
                <a:solidFill>
                  <a:srgbClr val="E88212"/>
                </a:solidFill>
              </a:rPr>
              <a:t>ранней </a:t>
            </a:r>
            <a:r>
              <a:rPr dirty="0" sz="2800" spc="-10">
                <a:solidFill>
                  <a:srgbClr val="E88212"/>
                </a:solidFill>
              </a:rPr>
              <a:t>помощи </a:t>
            </a:r>
            <a:r>
              <a:rPr dirty="0" sz="2800" spc="-5">
                <a:solidFill>
                  <a:srgbClr val="E88212"/>
                </a:solidFill>
              </a:rPr>
              <a:t>в </a:t>
            </a:r>
            <a:r>
              <a:rPr dirty="0" sz="2800" spc="-40">
                <a:solidFill>
                  <a:srgbClr val="E88212"/>
                </a:solidFill>
              </a:rPr>
              <a:t>Тульском</a:t>
            </a:r>
            <a:r>
              <a:rPr dirty="0" sz="2800" spc="290">
                <a:solidFill>
                  <a:srgbClr val="E88212"/>
                </a:solidFill>
              </a:rPr>
              <a:t> </a:t>
            </a:r>
            <a:r>
              <a:rPr dirty="0" sz="2800" spc="-5">
                <a:solidFill>
                  <a:srgbClr val="E88212"/>
                </a:solidFill>
              </a:rPr>
              <a:t>регионе</a:t>
            </a:r>
            <a:endParaRPr sz="2800"/>
          </a:p>
        </p:txBody>
      </p:sp>
      <p:grpSp>
        <p:nvGrpSpPr>
          <p:cNvPr id="10" name="object 10"/>
          <p:cNvGrpSpPr/>
          <p:nvPr/>
        </p:nvGrpSpPr>
        <p:grpSpPr>
          <a:xfrm>
            <a:off x="1805749" y="3841813"/>
            <a:ext cx="8396605" cy="1276350"/>
            <a:chOff x="1805749" y="3841813"/>
            <a:chExt cx="8396605" cy="1276350"/>
          </a:xfrm>
        </p:grpSpPr>
        <p:sp>
          <p:nvSpPr>
            <p:cNvPr id="11" name="object 11"/>
            <p:cNvSpPr/>
            <p:nvPr/>
          </p:nvSpPr>
          <p:spPr>
            <a:xfrm>
              <a:off x="1810511" y="3846576"/>
              <a:ext cx="8387080" cy="1266825"/>
            </a:xfrm>
            <a:custGeom>
              <a:avLst/>
              <a:gdLst/>
              <a:ahLst/>
              <a:cxnLst/>
              <a:rect l="l" t="t" r="r" b="b"/>
              <a:pathLst>
                <a:path w="8387080" h="1266825">
                  <a:moveTo>
                    <a:pt x="8175498" y="0"/>
                  </a:moveTo>
                  <a:lnTo>
                    <a:pt x="211074" y="0"/>
                  </a:lnTo>
                  <a:lnTo>
                    <a:pt x="162672" y="5573"/>
                  </a:lnTo>
                  <a:lnTo>
                    <a:pt x="118243" y="21451"/>
                  </a:lnTo>
                  <a:lnTo>
                    <a:pt x="79052" y="46366"/>
                  </a:lnTo>
                  <a:lnTo>
                    <a:pt x="46366" y="79052"/>
                  </a:lnTo>
                  <a:lnTo>
                    <a:pt x="21451" y="118243"/>
                  </a:lnTo>
                  <a:lnTo>
                    <a:pt x="5573" y="162672"/>
                  </a:lnTo>
                  <a:lnTo>
                    <a:pt x="0" y="211074"/>
                  </a:lnTo>
                  <a:lnTo>
                    <a:pt x="0" y="1055370"/>
                  </a:lnTo>
                  <a:lnTo>
                    <a:pt x="5573" y="1103771"/>
                  </a:lnTo>
                  <a:lnTo>
                    <a:pt x="21451" y="1148200"/>
                  </a:lnTo>
                  <a:lnTo>
                    <a:pt x="46366" y="1187391"/>
                  </a:lnTo>
                  <a:lnTo>
                    <a:pt x="79052" y="1220077"/>
                  </a:lnTo>
                  <a:lnTo>
                    <a:pt x="118243" y="1244992"/>
                  </a:lnTo>
                  <a:lnTo>
                    <a:pt x="162672" y="1260870"/>
                  </a:lnTo>
                  <a:lnTo>
                    <a:pt x="211074" y="1266444"/>
                  </a:lnTo>
                  <a:lnTo>
                    <a:pt x="8175498" y="1266444"/>
                  </a:lnTo>
                  <a:lnTo>
                    <a:pt x="8223899" y="1260870"/>
                  </a:lnTo>
                  <a:lnTo>
                    <a:pt x="8268328" y="1244992"/>
                  </a:lnTo>
                  <a:lnTo>
                    <a:pt x="8307519" y="1220077"/>
                  </a:lnTo>
                  <a:lnTo>
                    <a:pt x="8340205" y="1187391"/>
                  </a:lnTo>
                  <a:lnTo>
                    <a:pt x="8365120" y="1148200"/>
                  </a:lnTo>
                  <a:lnTo>
                    <a:pt x="8380998" y="1103771"/>
                  </a:lnTo>
                  <a:lnTo>
                    <a:pt x="8386571" y="1055370"/>
                  </a:lnTo>
                  <a:lnTo>
                    <a:pt x="8386571" y="211074"/>
                  </a:lnTo>
                  <a:lnTo>
                    <a:pt x="8380998" y="162672"/>
                  </a:lnTo>
                  <a:lnTo>
                    <a:pt x="8365120" y="118243"/>
                  </a:lnTo>
                  <a:lnTo>
                    <a:pt x="8340205" y="79052"/>
                  </a:lnTo>
                  <a:lnTo>
                    <a:pt x="8307519" y="46366"/>
                  </a:lnTo>
                  <a:lnTo>
                    <a:pt x="8268328" y="21451"/>
                  </a:lnTo>
                  <a:lnTo>
                    <a:pt x="8223899" y="5573"/>
                  </a:lnTo>
                  <a:lnTo>
                    <a:pt x="8175498" y="0"/>
                  </a:lnTo>
                  <a:close/>
                </a:path>
              </a:pathLst>
            </a:custGeom>
            <a:solidFill>
              <a:srgbClr val="DCE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810511" y="3846576"/>
              <a:ext cx="8387080" cy="1266825"/>
            </a:xfrm>
            <a:custGeom>
              <a:avLst/>
              <a:gdLst/>
              <a:ahLst/>
              <a:cxnLst/>
              <a:rect l="l" t="t" r="r" b="b"/>
              <a:pathLst>
                <a:path w="8387080" h="1266825">
                  <a:moveTo>
                    <a:pt x="0" y="211074"/>
                  </a:moveTo>
                  <a:lnTo>
                    <a:pt x="5573" y="162672"/>
                  </a:lnTo>
                  <a:lnTo>
                    <a:pt x="21451" y="118243"/>
                  </a:lnTo>
                  <a:lnTo>
                    <a:pt x="46366" y="79052"/>
                  </a:lnTo>
                  <a:lnTo>
                    <a:pt x="79052" y="46366"/>
                  </a:lnTo>
                  <a:lnTo>
                    <a:pt x="118243" y="21451"/>
                  </a:lnTo>
                  <a:lnTo>
                    <a:pt x="162672" y="5573"/>
                  </a:lnTo>
                  <a:lnTo>
                    <a:pt x="211074" y="0"/>
                  </a:lnTo>
                  <a:lnTo>
                    <a:pt x="8175498" y="0"/>
                  </a:lnTo>
                  <a:lnTo>
                    <a:pt x="8223899" y="5573"/>
                  </a:lnTo>
                  <a:lnTo>
                    <a:pt x="8268328" y="21451"/>
                  </a:lnTo>
                  <a:lnTo>
                    <a:pt x="8307519" y="46366"/>
                  </a:lnTo>
                  <a:lnTo>
                    <a:pt x="8340205" y="79052"/>
                  </a:lnTo>
                  <a:lnTo>
                    <a:pt x="8365120" y="118243"/>
                  </a:lnTo>
                  <a:lnTo>
                    <a:pt x="8380998" y="162672"/>
                  </a:lnTo>
                  <a:lnTo>
                    <a:pt x="8386571" y="211074"/>
                  </a:lnTo>
                  <a:lnTo>
                    <a:pt x="8386571" y="1055370"/>
                  </a:lnTo>
                  <a:lnTo>
                    <a:pt x="8380998" y="1103771"/>
                  </a:lnTo>
                  <a:lnTo>
                    <a:pt x="8365120" y="1148200"/>
                  </a:lnTo>
                  <a:lnTo>
                    <a:pt x="8340205" y="1187391"/>
                  </a:lnTo>
                  <a:lnTo>
                    <a:pt x="8307519" y="1220077"/>
                  </a:lnTo>
                  <a:lnTo>
                    <a:pt x="8268328" y="1244992"/>
                  </a:lnTo>
                  <a:lnTo>
                    <a:pt x="8223899" y="1260870"/>
                  </a:lnTo>
                  <a:lnTo>
                    <a:pt x="8175498" y="1266444"/>
                  </a:lnTo>
                  <a:lnTo>
                    <a:pt x="211074" y="1266444"/>
                  </a:lnTo>
                  <a:lnTo>
                    <a:pt x="162672" y="1260870"/>
                  </a:lnTo>
                  <a:lnTo>
                    <a:pt x="118243" y="1244992"/>
                  </a:lnTo>
                  <a:lnTo>
                    <a:pt x="79052" y="1220077"/>
                  </a:lnTo>
                  <a:lnTo>
                    <a:pt x="46366" y="1187391"/>
                  </a:lnTo>
                  <a:lnTo>
                    <a:pt x="21451" y="1148200"/>
                  </a:lnTo>
                  <a:lnTo>
                    <a:pt x="5573" y="1103771"/>
                  </a:lnTo>
                  <a:lnTo>
                    <a:pt x="0" y="1055370"/>
                  </a:lnTo>
                  <a:lnTo>
                    <a:pt x="0" y="211074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720149" y="2438209"/>
            <a:ext cx="8193405" cy="1268730"/>
            <a:chOff x="2720149" y="2438209"/>
            <a:chExt cx="8193405" cy="1268730"/>
          </a:xfrm>
        </p:grpSpPr>
        <p:sp>
          <p:nvSpPr>
            <p:cNvPr id="14" name="object 14"/>
            <p:cNvSpPr/>
            <p:nvPr/>
          </p:nvSpPr>
          <p:spPr>
            <a:xfrm>
              <a:off x="2724911" y="2442972"/>
              <a:ext cx="8183880" cy="1259205"/>
            </a:xfrm>
            <a:custGeom>
              <a:avLst/>
              <a:gdLst/>
              <a:ahLst/>
              <a:cxnLst/>
              <a:rect l="l" t="t" r="r" b="b"/>
              <a:pathLst>
                <a:path w="8183880" h="1259204">
                  <a:moveTo>
                    <a:pt x="7974076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3"/>
                  </a:lnTo>
                  <a:lnTo>
                    <a:pt x="0" y="1049019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3"/>
                  </a:lnTo>
                  <a:lnTo>
                    <a:pt x="7974076" y="1258823"/>
                  </a:lnTo>
                  <a:lnTo>
                    <a:pt x="8022167" y="1253280"/>
                  </a:lnTo>
                  <a:lnTo>
                    <a:pt x="8066321" y="1237490"/>
                  </a:lnTo>
                  <a:lnTo>
                    <a:pt x="8105277" y="1212717"/>
                  </a:lnTo>
                  <a:lnTo>
                    <a:pt x="8137773" y="1180221"/>
                  </a:lnTo>
                  <a:lnTo>
                    <a:pt x="8162546" y="1141265"/>
                  </a:lnTo>
                  <a:lnTo>
                    <a:pt x="8178336" y="1097111"/>
                  </a:lnTo>
                  <a:lnTo>
                    <a:pt x="8183880" y="1049019"/>
                  </a:lnTo>
                  <a:lnTo>
                    <a:pt x="8183880" y="209803"/>
                  </a:lnTo>
                  <a:lnTo>
                    <a:pt x="8178336" y="161712"/>
                  </a:lnTo>
                  <a:lnTo>
                    <a:pt x="8162546" y="117558"/>
                  </a:lnTo>
                  <a:lnTo>
                    <a:pt x="8137773" y="78602"/>
                  </a:lnTo>
                  <a:lnTo>
                    <a:pt x="8105277" y="46106"/>
                  </a:lnTo>
                  <a:lnTo>
                    <a:pt x="8066321" y="21333"/>
                  </a:lnTo>
                  <a:lnTo>
                    <a:pt x="8022167" y="5543"/>
                  </a:lnTo>
                  <a:lnTo>
                    <a:pt x="7974076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24911" y="2442972"/>
              <a:ext cx="8183880" cy="1259205"/>
            </a:xfrm>
            <a:custGeom>
              <a:avLst/>
              <a:gdLst/>
              <a:ahLst/>
              <a:cxnLst/>
              <a:rect l="l" t="t" r="r" b="b"/>
              <a:pathLst>
                <a:path w="8183880" h="1259204">
                  <a:moveTo>
                    <a:pt x="0" y="209803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7974076" y="0"/>
                  </a:lnTo>
                  <a:lnTo>
                    <a:pt x="8022167" y="5543"/>
                  </a:lnTo>
                  <a:lnTo>
                    <a:pt x="8066321" y="21333"/>
                  </a:lnTo>
                  <a:lnTo>
                    <a:pt x="8105277" y="46106"/>
                  </a:lnTo>
                  <a:lnTo>
                    <a:pt x="8137773" y="78602"/>
                  </a:lnTo>
                  <a:lnTo>
                    <a:pt x="8162546" y="117558"/>
                  </a:lnTo>
                  <a:lnTo>
                    <a:pt x="8178336" y="161712"/>
                  </a:lnTo>
                  <a:lnTo>
                    <a:pt x="8183880" y="209803"/>
                  </a:lnTo>
                  <a:lnTo>
                    <a:pt x="8183880" y="1049019"/>
                  </a:lnTo>
                  <a:lnTo>
                    <a:pt x="8178336" y="1097111"/>
                  </a:lnTo>
                  <a:lnTo>
                    <a:pt x="8162546" y="1141265"/>
                  </a:lnTo>
                  <a:lnTo>
                    <a:pt x="8137773" y="1180221"/>
                  </a:lnTo>
                  <a:lnTo>
                    <a:pt x="8105277" y="1212717"/>
                  </a:lnTo>
                  <a:lnTo>
                    <a:pt x="8066321" y="1237490"/>
                  </a:lnTo>
                  <a:lnTo>
                    <a:pt x="8022167" y="1253280"/>
                  </a:lnTo>
                  <a:lnTo>
                    <a:pt x="7974076" y="1258823"/>
                  </a:lnTo>
                  <a:lnTo>
                    <a:pt x="209804" y="1258823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19"/>
                  </a:lnTo>
                  <a:lnTo>
                    <a:pt x="0" y="209803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788919" y="2645663"/>
              <a:ext cx="7815580" cy="978535"/>
            </a:xfrm>
            <a:custGeom>
              <a:avLst/>
              <a:gdLst/>
              <a:ahLst/>
              <a:cxnLst/>
              <a:rect l="l" t="t" r="r" b="b"/>
              <a:pathLst>
                <a:path w="7815580" h="978535">
                  <a:moveTo>
                    <a:pt x="7815072" y="0"/>
                  </a:moveTo>
                  <a:lnTo>
                    <a:pt x="0" y="0"/>
                  </a:lnTo>
                  <a:lnTo>
                    <a:pt x="0" y="978408"/>
                  </a:lnTo>
                  <a:lnTo>
                    <a:pt x="7815072" y="978408"/>
                  </a:lnTo>
                  <a:lnTo>
                    <a:pt x="7815072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141577" y="1229613"/>
            <a:ext cx="10487025" cy="52933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2337435" marR="5080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Включает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20 служб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и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кабинетов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в </a:t>
            </a:r>
            <a:r>
              <a:rPr dirty="0" sz="2000" spc="-45" b="1">
                <a:solidFill>
                  <a:srgbClr val="843B0C"/>
                </a:solidFill>
                <a:latin typeface="Calibri"/>
                <a:cs typeface="Calibri"/>
              </a:rPr>
              <a:t>Туле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и 7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районах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области,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в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том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числе  7 – в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соцзащите,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6 – в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образовании,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6 – в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здравоохранении,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1 – </a:t>
            </a:r>
            <a:r>
              <a:rPr dirty="0" sz="2000" spc="-20" b="1">
                <a:solidFill>
                  <a:srgbClr val="843B0C"/>
                </a:solidFill>
                <a:latin typeface="Calibri"/>
                <a:cs typeface="Calibri"/>
              </a:rPr>
              <a:t>НКО 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(Ассоциация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«Содействие»)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algn="just" marL="1983739" marR="1016000">
              <a:lnSpc>
                <a:spcPts val="2160"/>
              </a:lnSpc>
              <a:spcBef>
                <a:spcPts val="1764"/>
              </a:spcBef>
            </a:pPr>
            <a:r>
              <a:rPr dirty="0" sz="2000" spc="-5" b="1">
                <a:solidFill>
                  <a:srgbClr val="385622"/>
                </a:solidFill>
                <a:latin typeface="Calibri"/>
                <a:cs typeface="Calibri"/>
              </a:rPr>
              <a:t>Ориентация </a:t>
            </a:r>
            <a:r>
              <a:rPr dirty="0" sz="2000" b="1">
                <a:solidFill>
                  <a:srgbClr val="385622"/>
                </a:solidFill>
                <a:latin typeface="Calibri"/>
                <a:cs typeface="Calibri"/>
              </a:rPr>
              <a:t>на </a:t>
            </a:r>
            <a:r>
              <a:rPr dirty="0" sz="2000" spc="-5" b="1">
                <a:solidFill>
                  <a:srgbClr val="385622"/>
                </a:solidFill>
                <a:latin typeface="Calibri"/>
                <a:cs typeface="Calibri"/>
              </a:rPr>
              <a:t>современную инфраструктуру ранней </a:t>
            </a:r>
            <a:r>
              <a:rPr dirty="0" sz="2000" spc="-10" b="1">
                <a:solidFill>
                  <a:srgbClr val="385622"/>
                </a:solidFill>
                <a:latin typeface="Calibri"/>
                <a:cs typeface="Calibri"/>
              </a:rPr>
              <a:t>помощи,  </a:t>
            </a:r>
            <a:r>
              <a:rPr dirty="0" sz="2000" b="1">
                <a:solidFill>
                  <a:srgbClr val="385622"/>
                </a:solidFill>
                <a:latin typeface="Calibri"/>
                <a:cs typeface="Calibri"/>
              </a:rPr>
              <a:t>освоение и </a:t>
            </a:r>
            <a:r>
              <a:rPr dirty="0" sz="2000" spc="-5" b="1">
                <a:solidFill>
                  <a:srgbClr val="385622"/>
                </a:solidFill>
                <a:latin typeface="Calibri"/>
                <a:cs typeface="Calibri"/>
              </a:rPr>
              <a:t>внедрение эффективных </a:t>
            </a:r>
            <a:r>
              <a:rPr dirty="0" sz="2000" spc="-25" b="1">
                <a:solidFill>
                  <a:srgbClr val="385622"/>
                </a:solidFill>
                <a:latin typeface="Calibri"/>
                <a:cs typeface="Calibri"/>
              </a:rPr>
              <a:t>подходов </a:t>
            </a:r>
            <a:r>
              <a:rPr dirty="0" sz="2000" b="1">
                <a:solidFill>
                  <a:srgbClr val="385622"/>
                </a:solidFill>
                <a:latin typeface="Calibri"/>
                <a:cs typeface="Calibri"/>
              </a:rPr>
              <a:t>и </a:t>
            </a:r>
            <a:r>
              <a:rPr dirty="0" sz="2000" spc="-10" b="1">
                <a:solidFill>
                  <a:srgbClr val="385622"/>
                </a:solidFill>
                <a:latin typeface="Calibri"/>
                <a:cs typeface="Calibri"/>
              </a:rPr>
              <a:t>технологий,  </a:t>
            </a:r>
            <a:r>
              <a:rPr dirty="0" sz="2000" b="1">
                <a:solidFill>
                  <a:srgbClr val="385622"/>
                </a:solidFill>
                <a:latin typeface="Calibri"/>
                <a:cs typeface="Calibri"/>
              </a:rPr>
              <a:t>основанных </a:t>
            </a:r>
            <a:r>
              <a:rPr dirty="0" sz="2000" spc="-5" b="1">
                <a:solidFill>
                  <a:srgbClr val="385622"/>
                </a:solidFill>
                <a:latin typeface="Calibri"/>
                <a:cs typeface="Calibri"/>
              </a:rPr>
              <a:t>на </a:t>
            </a:r>
            <a:r>
              <a:rPr dirty="0" sz="2000" spc="-15" b="1">
                <a:solidFill>
                  <a:srgbClr val="385622"/>
                </a:solidFill>
                <a:latin typeface="Calibri"/>
                <a:cs typeface="Calibri"/>
              </a:rPr>
              <a:t>методологии </a:t>
            </a:r>
            <a:r>
              <a:rPr dirty="0" sz="2000" b="1">
                <a:solidFill>
                  <a:srgbClr val="385622"/>
                </a:solidFill>
                <a:latin typeface="Calibri"/>
                <a:cs typeface="Calibri"/>
              </a:rPr>
              <a:t>раннего </a:t>
            </a:r>
            <a:r>
              <a:rPr dirty="0" sz="2000" spc="-10" b="1">
                <a:solidFill>
                  <a:srgbClr val="385622"/>
                </a:solidFill>
                <a:latin typeface="Calibri"/>
                <a:cs typeface="Calibri"/>
              </a:rPr>
              <a:t>детского</a:t>
            </a:r>
            <a:r>
              <a:rPr dirty="0" sz="2000" spc="-125" b="1">
                <a:solidFill>
                  <a:srgbClr val="385622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85622"/>
                </a:solidFill>
                <a:latin typeface="Calibri"/>
                <a:cs typeface="Calibri"/>
              </a:rPr>
              <a:t>вмешательства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algn="just" marL="1074420" marR="1644650">
              <a:lnSpc>
                <a:spcPct val="90000"/>
              </a:lnSpc>
              <a:spcBef>
                <a:spcPts val="1410"/>
              </a:spcBef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Инициативная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роль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принадлежит профессиональной </a:t>
            </a:r>
            <a:r>
              <a:rPr dirty="0" sz="2000" spc="-20" b="1">
                <a:solidFill>
                  <a:srgbClr val="2E5496"/>
                </a:solidFill>
                <a:latin typeface="Calibri"/>
                <a:cs typeface="Calibri"/>
              </a:rPr>
              <a:t>НКО 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(Ассоциации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«Содействие»)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- в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развитии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системы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ранней помощи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  регионе,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отработке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инновационных </a:t>
            </a:r>
            <a:r>
              <a:rPr dirty="0" sz="2000" spc="-25" b="1">
                <a:solidFill>
                  <a:srgbClr val="2E5496"/>
                </a:solidFill>
                <a:latin typeface="Calibri"/>
                <a:cs typeface="Calibri"/>
              </a:rPr>
              <a:t>подходов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технологий. 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Прогресс в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межведомственном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межсекторальном</a:t>
            </a:r>
            <a:r>
              <a:rPr dirty="0" sz="2000" spc="-11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взаимодействии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algn="just" marL="12700" marR="2079625">
              <a:lnSpc>
                <a:spcPct val="90000"/>
              </a:lnSpc>
            </a:pP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Активный профессиональный обмен, супервизии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методические  </a:t>
            </a:r>
            <a:r>
              <a:rPr dirty="0" sz="2000" spc="-20" b="1">
                <a:solidFill>
                  <a:srgbClr val="585858"/>
                </a:solidFill>
                <a:latin typeface="Calibri"/>
                <a:cs typeface="Calibri"/>
              </a:rPr>
              <a:t>консультации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на местах, презентация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опыта;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супервизии практики  </a:t>
            </a:r>
            <a:r>
              <a:rPr dirty="0" sz="2000" spc="-15" b="1">
                <a:solidFill>
                  <a:srgbClr val="585858"/>
                </a:solidFill>
                <a:latin typeface="Calibri"/>
                <a:cs typeface="Calibri"/>
              </a:rPr>
              <a:t>тульских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специалистов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ведущими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центрами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и </a:t>
            </a:r>
            <a:r>
              <a:rPr dirty="0" sz="2000" spc="-10" b="1">
                <a:solidFill>
                  <a:srgbClr val="585858"/>
                </a:solidFill>
                <a:latin typeface="Calibri"/>
                <a:cs typeface="Calibri"/>
              </a:rPr>
              <a:t>экспертами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РФ; </a:t>
            </a:r>
            <a:r>
              <a:rPr dirty="0" sz="2000" b="1">
                <a:solidFill>
                  <a:srgbClr val="585858"/>
                </a:solidFill>
                <a:latin typeface="Calibri"/>
                <a:cs typeface="Calibri"/>
              </a:rPr>
              <a:t>реализация 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программ профессионального совершенствования</a:t>
            </a:r>
            <a:r>
              <a:rPr dirty="0" sz="2000" spc="-5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585858"/>
                </a:solidFill>
                <a:latin typeface="Calibri"/>
                <a:cs typeface="Calibri"/>
              </a:rPr>
              <a:t>специалистов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71" y="0"/>
            <a:ext cx="11084560" cy="1219835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algn="ctr" marL="12065" marR="5080">
              <a:lnSpc>
                <a:spcPts val="3020"/>
              </a:lnSpc>
              <a:spcBef>
                <a:spcPts val="480"/>
              </a:spcBef>
            </a:pPr>
            <a:r>
              <a:rPr dirty="0" sz="2800" spc="-5">
                <a:solidFill>
                  <a:srgbClr val="F37A03"/>
                </a:solidFill>
              </a:rPr>
              <a:t>Актуальность задачи обеспечения </a:t>
            </a:r>
            <a:r>
              <a:rPr dirty="0" sz="2800" spc="-10">
                <a:solidFill>
                  <a:srgbClr val="F37A03"/>
                </a:solidFill>
              </a:rPr>
              <a:t>доступной </a:t>
            </a:r>
            <a:r>
              <a:rPr dirty="0" sz="2800" spc="-5">
                <a:solidFill>
                  <a:srgbClr val="F37A03"/>
                </a:solidFill>
              </a:rPr>
              <a:t>и </a:t>
            </a:r>
            <a:r>
              <a:rPr dirty="0" sz="2800" spc="-10">
                <a:solidFill>
                  <a:srgbClr val="F37A03"/>
                </a:solidFill>
              </a:rPr>
              <a:t>своевременной </a:t>
            </a:r>
            <a:r>
              <a:rPr dirty="0" sz="2800" spc="-5">
                <a:solidFill>
                  <a:srgbClr val="F37A03"/>
                </a:solidFill>
              </a:rPr>
              <a:t>ранней  </a:t>
            </a:r>
            <a:r>
              <a:rPr dirty="0" sz="2800" spc="-10">
                <a:solidFill>
                  <a:srgbClr val="F37A03"/>
                </a:solidFill>
              </a:rPr>
              <a:t>помощи </a:t>
            </a:r>
            <a:r>
              <a:rPr dirty="0" sz="2800" spc="-15">
                <a:solidFill>
                  <a:srgbClr val="F37A03"/>
                </a:solidFill>
              </a:rPr>
              <a:t>детям </a:t>
            </a:r>
            <a:r>
              <a:rPr dirty="0" sz="2800" spc="-5">
                <a:solidFill>
                  <a:srgbClr val="F37A03"/>
                </a:solidFill>
              </a:rPr>
              <a:t>с </a:t>
            </a:r>
            <a:r>
              <a:rPr dirty="0" sz="2800" spc="-20">
                <a:solidFill>
                  <a:srgbClr val="F37A03"/>
                </a:solidFill>
              </a:rPr>
              <a:t>тяжелыми </a:t>
            </a:r>
            <a:r>
              <a:rPr dirty="0" sz="2800" spc="-15">
                <a:solidFill>
                  <a:srgbClr val="F37A03"/>
                </a:solidFill>
              </a:rPr>
              <a:t>множественными </a:t>
            </a:r>
            <a:r>
              <a:rPr dirty="0" sz="2800" spc="-10">
                <a:solidFill>
                  <a:srgbClr val="F37A03"/>
                </a:solidFill>
              </a:rPr>
              <a:t>нарушениями </a:t>
            </a:r>
            <a:r>
              <a:rPr dirty="0" sz="2800" spc="-5">
                <a:solidFill>
                  <a:srgbClr val="F37A03"/>
                </a:solidFill>
              </a:rPr>
              <a:t>развития  (ТМНР) и </a:t>
            </a:r>
            <a:r>
              <a:rPr dirty="0" sz="2800">
                <a:solidFill>
                  <a:srgbClr val="F37A03"/>
                </a:solidFill>
              </a:rPr>
              <a:t>их </a:t>
            </a:r>
            <a:r>
              <a:rPr dirty="0" sz="2800" spc="-10">
                <a:solidFill>
                  <a:srgbClr val="F37A03"/>
                </a:solidFill>
              </a:rPr>
              <a:t>семьям </a:t>
            </a:r>
            <a:r>
              <a:rPr dirty="0" sz="2800" spc="-5">
                <a:solidFill>
                  <a:srgbClr val="F37A03"/>
                </a:solidFill>
              </a:rPr>
              <a:t>по </a:t>
            </a:r>
            <a:r>
              <a:rPr dirty="0" sz="2800" spc="-15">
                <a:solidFill>
                  <a:srgbClr val="F37A03"/>
                </a:solidFill>
              </a:rPr>
              <a:t>технологии </a:t>
            </a:r>
            <a:r>
              <a:rPr dirty="0" sz="2800" spc="-10">
                <a:solidFill>
                  <a:srgbClr val="F37A03"/>
                </a:solidFill>
              </a:rPr>
              <a:t>домашнего</a:t>
            </a:r>
            <a:r>
              <a:rPr dirty="0" sz="2800" spc="114">
                <a:solidFill>
                  <a:srgbClr val="F37A03"/>
                </a:solidFill>
              </a:rPr>
              <a:t> </a:t>
            </a:r>
            <a:r>
              <a:rPr dirty="0" sz="2800" spc="-5">
                <a:solidFill>
                  <a:srgbClr val="F37A03"/>
                </a:solidFill>
              </a:rPr>
              <a:t>визитирования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40436" y="1258824"/>
            <a:ext cx="4975098" cy="1948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76871" y="1348739"/>
            <a:ext cx="4700270" cy="1630680"/>
          </a:xfrm>
          <a:prstGeom prst="rect">
            <a:avLst/>
          </a:prstGeom>
          <a:solidFill>
            <a:srgbClr val="FFF1CC"/>
          </a:solidFill>
          <a:ln w="9525">
            <a:solidFill>
              <a:srgbClr val="F8CAAC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229"/>
              </a:spcBef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Организация доступной</a:t>
            </a:r>
            <a:r>
              <a:rPr dirty="0" sz="2000" spc="-4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  <a:p>
            <a:pPr algn="ctr" marL="97155" marR="87630">
              <a:lnSpc>
                <a:spcPct val="100000"/>
              </a:lnSpc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своевременной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ранней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помощи</a:t>
            </a:r>
            <a:r>
              <a:rPr dirty="0" sz="2000" spc="-10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семьям 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посредством домашнего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визирования, 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сопровождения семей специалистами, 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ресурсной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поддержки</a:t>
            </a:r>
            <a:r>
              <a:rPr dirty="0" sz="2000" spc="-5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767070"/>
                </a:solidFill>
                <a:latin typeface="Calibri"/>
                <a:cs typeface="Calibri"/>
              </a:rPr>
              <a:t>родителей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8157" y="4664772"/>
            <a:ext cx="4918710" cy="2084070"/>
            <a:chOff x="498157" y="4664772"/>
            <a:chExt cx="4918710" cy="2084070"/>
          </a:xfrm>
        </p:grpSpPr>
        <p:sp>
          <p:nvSpPr>
            <p:cNvPr id="6" name="object 6"/>
            <p:cNvSpPr/>
            <p:nvPr/>
          </p:nvSpPr>
          <p:spPr>
            <a:xfrm>
              <a:off x="502919" y="4669534"/>
              <a:ext cx="4909185" cy="2074545"/>
            </a:xfrm>
            <a:custGeom>
              <a:avLst/>
              <a:gdLst/>
              <a:ahLst/>
              <a:cxnLst/>
              <a:rect l="l" t="t" r="r" b="b"/>
              <a:pathLst>
                <a:path w="4909185" h="2074545">
                  <a:moveTo>
                    <a:pt x="4908804" y="0"/>
                  </a:moveTo>
                  <a:lnTo>
                    <a:pt x="0" y="0"/>
                  </a:lnTo>
                  <a:lnTo>
                    <a:pt x="0" y="2074164"/>
                  </a:lnTo>
                  <a:lnTo>
                    <a:pt x="4908804" y="2074164"/>
                  </a:lnTo>
                  <a:lnTo>
                    <a:pt x="490880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02919" y="4669534"/>
              <a:ext cx="4909185" cy="2074545"/>
            </a:xfrm>
            <a:custGeom>
              <a:avLst/>
              <a:gdLst/>
              <a:ahLst/>
              <a:cxnLst/>
              <a:rect l="l" t="t" r="r" b="b"/>
              <a:pathLst>
                <a:path w="4909185" h="2074545">
                  <a:moveTo>
                    <a:pt x="0" y="2074164"/>
                  </a:moveTo>
                  <a:lnTo>
                    <a:pt x="4908804" y="2074164"/>
                  </a:lnTo>
                  <a:lnTo>
                    <a:pt x="4908804" y="0"/>
                  </a:lnTo>
                  <a:lnTo>
                    <a:pt x="0" y="0"/>
                  </a:lnTo>
                  <a:lnTo>
                    <a:pt x="0" y="2074164"/>
                  </a:lnTo>
                  <a:close/>
                </a:path>
              </a:pathLst>
            </a:custGeom>
            <a:ln w="9524">
              <a:solidFill>
                <a:srgbClr val="F8CAA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94969" y="4655946"/>
            <a:ext cx="4648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2280"/>
              </a:lnSpc>
              <a:spcBef>
                <a:spcPts val="100"/>
              </a:spcBef>
            </a:pPr>
            <a:r>
              <a:rPr dirty="0" sz="2000" b="1" i="1">
                <a:solidFill>
                  <a:srgbClr val="3A3838"/>
                </a:solidFill>
                <a:latin typeface="Calibri"/>
                <a:cs typeface="Calibri"/>
              </a:rPr>
              <a:t>Последствия </a:t>
            </a:r>
            <a:r>
              <a:rPr dirty="0" sz="2000" spc="-5" b="1" i="1">
                <a:solidFill>
                  <a:srgbClr val="3A3838"/>
                </a:solidFill>
                <a:latin typeface="Calibri"/>
                <a:cs typeface="Calibri"/>
              </a:rPr>
              <a:t>для</a:t>
            </a:r>
            <a:r>
              <a:rPr dirty="0" sz="2000" spc="-15" b="1" i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2000" spc="-5" b="1" i="1">
                <a:solidFill>
                  <a:srgbClr val="3A3838"/>
                </a:solidFill>
                <a:latin typeface="Calibri"/>
                <a:cs typeface="Calibri"/>
              </a:rPr>
              <a:t>ребенка:</a:t>
            </a:r>
            <a:endParaRPr sz="2000">
              <a:latin typeface="Calibri"/>
              <a:cs typeface="Calibri"/>
            </a:endParaRPr>
          </a:p>
          <a:p>
            <a:pPr marL="342265" indent="-342265">
              <a:lnSpc>
                <a:spcPts val="2039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остановка </a:t>
            </a:r>
            <a:r>
              <a:rPr dirty="0" sz="1800" b="1">
                <a:solidFill>
                  <a:srgbClr val="3A3838"/>
                </a:solidFill>
                <a:latin typeface="Calibri"/>
                <a:cs typeface="Calibri"/>
              </a:rPr>
              <a:t>развития,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снижение</a:t>
            </a:r>
            <a:r>
              <a:rPr dirty="0" sz="1800" spc="-85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активности;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969" y="5170754"/>
            <a:ext cx="4470400" cy="541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 indent="-342265">
              <a:lnSpc>
                <a:spcPts val="203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b="1">
                <a:solidFill>
                  <a:srgbClr val="3A3838"/>
                </a:solidFill>
                <a:latin typeface="Calibri"/>
                <a:cs typeface="Calibri"/>
              </a:rPr>
              <a:t>эмоциональное </a:t>
            </a:r>
            <a:r>
              <a:rPr dirty="0" sz="1800" spc="-10" b="1">
                <a:solidFill>
                  <a:srgbClr val="3A3838"/>
                </a:solidFill>
                <a:latin typeface="Calibri"/>
                <a:cs typeface="Calibri"/>
              </a:rPr>
              <a:t>неблагополучие,</a:t>
            </a:r>
            <a:r>
              <a:rPr dirty="0" sz="1800" spc="-60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апатия;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ts val="203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вторичные нарушения, частые</a:t>
            </a:r>
            <a:r>
              <a:rPr dirty="0" sz="1800" spc="-60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болезни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969" y="5628538"/>
            <a:ext cx="27476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solidFill>
                  <a:srgbClr val="3A3838"/>
                </a:solidFill>
                <a:latin typeface="Calibri"/>
                <a:cs typeface="Calibri"/>
              </a:rPr>
              <a:t>Последствия </a:t>
            </a:r>
            <a:r>
              <a:rPr dirty="0" sz="2000" spc="-5" b="1" i="1">
                <a:solidFill>
                  <a:srgbClr val="3A3838"/>
                </a:solidFill>
                <a:latin typeface="Calibri"/>
                <a:cs typeface="Calibri"/>
              </a:rPr>
              <a:t>для</a:t>
            </a:r>
            <a:r>
              <a:rPr dirty="0" sz="2000" spc="-70" b="1" i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3A3838"/>
                </a:solidFill>
                <a:latin typeface="Calibri"/>
                <a:cs typeface="Calibri"/>
              </a:rPr>
              <a:t>семьи</a:t>
            </a:r>
            <a:r>
              <a:rPr dirty="0" sz="1800" b="1" i="1">
                <a:solidFill>
                  <a:srgbClr val="3A3838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969" y="5895238"/>
            <a:ext cx="4201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10" b="1">
                <a:solidFill>
                  <a:srgbClr val="3A3838"/>
                </a:solidFill>
                <a:latin typeface="Calibri"/>
                <a:cs typeface="Calibri"/>
              </a:rPr>
              <a:t>депрессии, ощущение</a:t>
            </a:r>
            <a:r>
              <a:rPr dirty="0" sz="1800" spc="-30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A3838"/>
                </a:solidFill>
                <a:latin typeface="Calibri"/>
                <a:cs typeface="Calibri"/>
              </a:rPr>
              <a:t>безысходности;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969" y="6136030"/>
            <a:ext cx="4423410" cy="542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265" indent="-342265">
              <a:lnSpc>
                <a:spcPts val="2035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10" b="1">
                <a:solidFill>
                  <a:srgbClr val="3A3838"/>
                </a:solidFill>
                <a:latin typeface="Calibri"/>
                <a:cs typeface="Calibri"/>
              </a:rPr>
              <a:t>ухудшение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атмосферы </a:t>
            </a:r>
            <a:r>
              <a:rPr dirty="0" sz="1800" b="1">
                <a:solidFill>
                  <a:srgbClr val="3A3838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семье для</a:t>
            </a:r>
            <a:r>
              <a:rPr dirty="0" sz="1800" spc="-100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A3838"/>
                </a:solidFill>
                <a:latin typeface="Calibri"/>
                <a:cs typeface="Calibri"/>
              </a:rPr>
              <a:t>всех;</a:t>
            </a:r>
            <a:endParaRPr sz="1800">
              <a:latin typeface="Calibri"/>
              <a:cs typeface="Calibri"/>
            </a:endParaRPr>
          </a:p>
          <a:p>
            <a:pPr marL="342265" indent="-342265">
              <a:lnSpc>
                <a:spcPts val="2035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снижение активности,</a:t>
            </a:r>
            <a:r>
              <a:rPr dirty="0" sz="1800" spc="-55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A3838"/>
                </a:solidFill>
                <a:latin typeface="Calibri"/>
                <a:cs typeface="Calibri"/>
              </a:rPr>
              <a:t>изолированность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0" y="3544823"/>
            <a:ext cx="5615940" cy="3169920"/>
          </a:xfrm>
          <a:prstGeom prst="rect">
            <a:avLst/>
          </a:prstGeom>
          <a:solidFill>
            <a:srgbClr val="FFE699"/>
          </a:solidFill>
          <a:ln w="9525">
            <a:solidFill>
              <a:srgbClr val="F8CAAC"/>
            </a:solidFill>
          </a:ln>
        </p:spPr>
        <p:txBody>
          <a:bodyPr wrap="square" lIns="0" tIns="10795" rIns="0" bIns="0" rtlCol="0" vert="horz">
            <a:spAutoFit/>
          </a:bodyPr>
          <a:lstStyle/>
          <a:p>
            <a:pPr marL="320675" indent="-229235">
              <a:lnSpc>
                <a:spcPts val="2080"/>
              </a:lnSpc>
              <a:spcBef>
                <a:spcPts val="8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формирование позитивных</a:t>
            </a:r>
            <a:r>
              <a:rPr dirty="0" sz="1800" spc="-2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767070"/>
                </a:solidFill>
                <a:latin typeface="Calibri"/>
                <a:cs typeface="Calibri"/>
              </a:rPr>
              <a:t>родительско-детских</a:t>
            </a:r>
            <a:endParaRPr sz="1800">
              <a:latin typeface="Calibri"/>
              <a:cs typeface="Calibri"/>
            </a:endParaRPr>
          </a:p>
          <a:p>
            <a:pPr marL="320675">
              <a:lnSpc>
                <a:spcPts val="2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отношений,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стимулирующих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развитие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и</a:t>
            </a:r>
            <a:r>
              <a:rPr dirty="0" sz="1800" spc="-6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здоровье;</a:t>
            </a:r>
            <a:endParaRPr sz="1800">
              <a:latin typeface="Calibri"/>
              <a:cs typeface="Calibri"/>
            </a:endParaRPr>
          </a:p>
          <a:p>
            <a:pPr marL="320675" marR="257810" indent="-228600">
              <a:lnSpc>
                <a:spcPts val="2000"/>
              </a:lnSpc>
              <a:spcBef>
                <a:spcPts val="114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развитие у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ребенка собственной активности,  потребностей, интересов,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игровой</a:t>
            </a:r>
            <a:r>
              <a:rPr dirty="0" sz="1800" spc="-12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вовлеченности;</a:t>
            </a:r>
            <a:endParaRPr sz="1800">
              <a:latin typeface="Calibri"/>
              <a:cs typeface="Calibri"/>
            </a:endParaRPr>
          </a:p>
          <a:p>
            <a:pPr marL="320675" marR="438784" indent="-228600">
              <a:lnSpc>
                <a:spcPts val="1989"/>
              </a:lnSpc>
              <a:spcBef>
                <a:spcPts val="2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поэтапное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развитие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жизненно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важных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навыков,  улучшение</a:t>
            </a:r>
            <a:r>
              <a:rPr dirty="0" sz="1800" spc="-2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функционирования;</a:t>
            </a:r>
            <a:endParaRPr sz="1800">
              <a:latin typeface="Calibri"/>
              <a:cs typeface="Calibri"/>
            </a:endParaRPr>
          </a:p>
          <a:p>
            <a:pPr marL="320675" indent="-229235">
              <a:lnSpc>
                <a:spcPts val="1889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улучшение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самочувствия, эмоционального</a:t>
            </a:r>
            <a:r>
              <a:rPr dirty="0" sz="1800" spc="-6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фона;</a:t>
            </a:r>
            <a:endParaRPr sz="1800">
              <a:latin typeface="Calibri"/>
              <a:cs typeface="Calibri"/>
            </a:endParaRPr>
          </a:p>
          <a:p>
            <a:pPr marL="320675" marR="104139" indent="-228600">
              <a:lnSpc>
                <a:spcPts val="1989"/>
              </a:lnSpc>
              <a:spcBef>
                <a:spcPts val="13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развитие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двигательной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активности,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коммуникации,  преодоление жестких</a:t>
            </a:r>
            <a:r>
              <a:rPr dirty="0" sz="1800" spc="-3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ограничений;</a:t>
            </a:r>
            <a:endParaRPr sz="1800">
              <a:latin typeface="Calibri"/>
              <a:cs typeface="Calibri"/>
            </a:endParaRPr>
          </a:p>
          <a:p>
            <a:pPr marL="320675" indent="-229235">
              <a:lnSpc>
                <a:spcPts val="1889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улучшение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эмоционального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климата в</a:t>
            </a:r>
            <a:r>
              <a:rPr dirty="0" sz="1800" spc="-4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семье;</a:t>
            </a:r>
            <a:endParaRPr sz="1800">
              <a:latin typeface="Calibri"/>
              <a:cs typeface="Calibri"/>
            </a:endParaRPr>
          </a:p>
          <a:p>
            <a:pPr marL="320675" indent="-229235">
              <a:lnSpc>
                <a:spcPts val="2000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укрепление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социально-экономического</a:t>
            </a:r>
            <a:r>
              <a:rPr dirty="0" sz="1800" spc="-8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статуса</a:t>
            </a:r>
            <a:endParaRPr sz="1800">
              <a:latin typeface="Calibri"/>
              <a:cs typeface="Calibri"/>
            </a:endParaRPr>
          </a:p>
          <a:p>
            <a:pPr marL="320675">
              <a:lnSpc>
                <a:spcPts val="2075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семьи,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преодоление изолированности,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депрессии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50594" y="3197098"/>
            <a:ext cx="2844800" cy="1478915"/>
            <a:chOff x="1450594" y="3197098"/>
            <a:chExt cx="2844800" cy="1478915"/>
          </a:xfrm>
        </p:grpSpPr>
        <p:sp>
          <p:nvSpPr>
            <p:cNvPr id="15" name="object 15"/>
            <p:cNvSpPr/>
            <p:nvPr/>
          </p:nvSpPr>
          <p:spPr>
            <a:xfrm>
              <a:off x="1456944" y="3203448"/>
              <a:ext cx="2832100" cy="1466215"/>
            </a:xfrm>
            <a:custGeom>
              <a:avLst/>
              <a:gdLst/>
              <a:ahLst/>
              <a:cxnLst/>
              <a:rect l="l" t="t" r="r" b="b"/>
              <a:pathLst>
                <a:path w="2832100" h="1466214">
                  <a:moveTo>
                    <a:pt x="2123694" y="0"/>
                  </a:moveTo>
                  <a:lnTo>
                    <a:pt x="707898" y="0"/>
                  </a:lnTo>
                  <a:lnTo>
                    <a:pt x="707898" y="733044"/>
                  </a:lnTo>
                  <a:lnTo>
                    <a:pt x="0" y="733044"/>
                  </a:lnTo>
                  <a:lnTo>
                    <a:pt x="1415795" y="1466088"/>
                  </a:lnTo>
                  <a:lnTo>
                    <a:pt x="2831592" y="733044"/>
                  </a:lnTo>
                  <a:lnTo>
                    <a:pt x="2123694" y="733044"/>
                  </a:lnTo>
                  <a:lnTo>
                    <a:pt x="212369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56944" y="3203448"/>
              <a:ext cx="2832100" cy="1466215"/>
            </a:xfrm>
            <a:custGeom>
              <a:avLst/>
              <a:gdLst/>
              <a:ahLst/>
              <a:cxnLst/>
              <a:rect l="l" t="t" r="r" b="b"/>
              <a:pathLst>
                <a:path w="2832100" h="1466214">
                  <a:moveTo>
                    <a:pt x="0" y="733044"/>
                  </a:moveTo>
                  <a:lnTo>
                    <a:pt x="707898" y="733044"/>
                  </a:lnTo>
                  <a:lnTo>
                    <a:pt x="707898" y="0"/>
                  </a:lnTo>
                  <a:lnTo>
                    <a:pt x="2123694" y="0"/>
                  </a:lnTo>
                  <a:lnTo>
                    <a:pt x="2123694" y="733044"/>
                  </a:lnTo>
                  <a:lnTo>
                    <a:pt x="2831592" y="733044"/>
                  </a:lnTo>
                  <a:lnTo>
                    <a:pt x="1415795" y="1466088"/>
                  </a:lnTo>
                  <a:lnTo>
                    <a:pt x="0" y="733044"/>
                  </a:lnTo>
                  <a:close/>
                </a:path>
              </a:pathLst>
            </a:custGeom>
            <a:ln w="12700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529539" y="1280921"/>
            <a:ext cx="4797425" cy="31184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Основная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проблема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– </a:t>
            </a:r>
            <a:r>
              <a:rPr dirty="0" sz="2000" spc="-5" b="1" i="1">
                <a:solidFill>
                  <a:srgbClr val="767070"/>
                </a:solidFill>
                <a:latin typeface="Calibri"/>
                <a:cs typeface="Calibri"/>
              </a:rPr>
              <a:t>доступность  </a:t>
            </a:r>
            <a:r>
              <a:rPr dirty="0" sz="2000" b="1" i="1">
                <a:solidFill>
                  <a:srgbClr val="767070"/>
                </a:solidFill>
                <a:latin typeface="Calibri"/>
                <a:cs typeface="Calibri"/>
              </a:rPr>
              <a:t>эффективной своевременной </a:t>
            </a:r>
            <a:r>
              <a:rPr dirty="0" sz="2000" spc="-5" b="1" i="1">
                <a:solidFill>
                  <a:srgbClr val="767070"/>
                </a:solidFill>
                <a:latin typeface="Calibri"/>
                <a:cs typeface="Calibri"/>
              </a:rPr>
              <a:t>ранней  помощи детям </a:t>
            </a:r>
            <a:r>
              <a:rPr dirty="0" sz="2000" b="1" i="1">
                <a:solidFill>
                  <a:srgbClr val="767070"/>
                </a:solidFill>
                <a:latin typeface="Calibri"/>
                <a:cs typeface="Calibri"/>
              </a:rPr>
              <a:t>с </a:t>
            </a:r>
            <a:r>
              <a:rPr dirty="0" sz="2000" spc="-5" b="1" i="1">
                <a:solidFill>
                  <a:srgbClr val="767070"/>
                </a:solidFill>
                <a:latin typeface="Calibri"/>
                <a:cs typeface="Calibri"/>
              </a:rPr>
              <a:t>ТМНР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в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силу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их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малой  мобильности,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особо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жестких</a:t>
            </a:r>
            <a:r>
              <a:rPr dirty="0" sz="2000" spc="-9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ограничений, 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социальной изолированности,</a:t>
            </a:r>
            <a:r>
              <a:rPr dirty="0" sz="2000" spc="-7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хрупкости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организма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и</a:t>
            </a:r>
            <a:r>
              <a:rPr dirty="0" sz="2000" spc="-3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психики</a:t>
            </a:r>
            <a:endParaRPr sz="2000">
              <a:latin typeface="Calibri"/>
              <a:cs typeface="Calibri"/>
            </a:endParaRPr>
          </a:p>
          <a:p>
            <a:pPr algn="ctr" marL="1927225" marR="2028189">
              <a:lnSpc>
                <a:spcPct val="100000"/>
              </a:lnSpc>
              <a:spcBef>
                <a:spcPts val="345"/>
              </a:spcBef>
            </a:pPr>
            <a:r>
              <a:rPr dirty="0" sz="2000" spc="-5" b="1">
                <a:solidFill>
                  <a:srgbClr val="3A3838"/>
                </a:solidFill>
                <a:latin typeface="Calibri"/>
                <a:cs typeface="Calibri"/>
              </a:rPr>
              <a:t>если</a:t>
            </a:r>
            <a:r>
              <a:rPr dirty="0" sz="2000" spc="-85" b="1">
                <a:solidFill>
                  <a:srgbClr val="3A3838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3A3838"/>
                </a:solidFill>
                <a:latin typeface="Calibri"/>
                <a:cs typeface="Calibri"/>
              </a:rPr>
              <a:t>не  </a:t>
            </a:r>
            <a:r>
              <a:rPr dirty="0" sz="2000" b="1">
                <a:solidFill>
                  <a:srgbClr val="3A3838"/>
                </a:solidFill>
                <a:latin typeface="Calibri"/>
                <a:cs typeface="Calibri"/>
              </a:rPr>
              <a:t>реш</a:t>
            </a:r>
            <a:r>
              <a:rPr dirty="0" sz="2000" spc="-20" b="1">
                <a:solidFill>
                  <a:srgbClr val="3A3838"/>
                </a:solidFill>
                <a:latin typeface="Calibri"/>
                <a:cs typeface="Calibri"/>
              </a:rPr>
              <a:t>а</a:t>
            </a:r>
            <a:r>
              <a:rPr dirty="0" sz="2000" b="1">
                <a:solidFill>
                  <a:srgbClr val="3A3838"/>
                </a:solidFill>
                <a:latin typeface="Calibri"/>
                <a:cs typeface="Calibri"/>
              </a:rPr>
              <a:t>ть  </a:t>
            </a:r>
            <a:r>
              <a:rPr dirty="0" sz="2000" spc="-5" b="1">
                <a:solidFill>
                  <a:srgbClr val="3A3838"/>
                </a:solidFill>
                <a:latin typeface="Calibri"/>
                <a:cs typeface="Calibri"/>
              </a:rPr>
              <a:t>эту</a:t>
            </a:r>
            <a:endParaRPr sz="2000">
              <a:latin typeface="Calibri"/>
              <a:cs typeface="Calibri"/>
            </a:endParaRPr>
          </a:p>
          <a:p>
            <a:pPr algn="ctr" marR="100330">
              <a:lnSpc>
                <a:spcPct val="100000"/>
              </a:lnSpc>
            </a:pPr>
            <a:r>
              <a:rPr dirty="0" sz="2000" spc="-10" b="1">
                <a:solidFill>
                  <a:srgbClr val="3A3838"/>
                </a:solidFill>
                <a:latin typeface="Calibri"/>
                <a:cs typeface="Calibri"/>
              </a:rPr>
              <a:t>проблему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405373" y="1474977"/>
            <a:ext cx="1588770" cy="1439545"/>
            <a:chOff x="5405373" y="1474977"/>
            <a:chExt cx="1588770" cy="1439545"/>
          </a:xfrm>
        </p:grpSpPr>
        <p:sp>
          <p:nvSpPr>
            <p:cNvPr id="19" name="object 19"/>
            <p:cNvSpPr/>
            <p:nvPr/>
          </p:nvSpPr>
          <p:spPr>
            <a:xfrm>
              <a:off x="5411723" y="1481327"/>
              <a:ext cx="1576070" cy="1426845"/>
            </a:xfrm>
            <a:custGeom>
              <a:avLst/>
              <a:gdLst/>
              <a:ahLst/>
              <a:cxnLst/>
              <a:rect l="l" t="t" r="r" b="b"/>
              <a:pathLst>
                <a:path w="1576070" h="1426845">
                  <a:moveTo>
                    <a:pt x="862584" y="0"/>
                  </a:moveTo>
                  <a:lnTo>
                    <a:pt x="862584" y="356616"/>
                  </a:lnTo>
                  <a:lnTo>
                    <a:pt x="0" y="356616"/>
                  </a:lnTo>
                  <a:lnTo>
                    <a:pt x="0" y="1069848"/>
                  </a:lnTo>
                  <a:lnTo>
                    <a:pt x="862584" y="1069848"/>
                  </a:lnTo>
                  <a:lnTo>
                    <a:pt x="862584" y="1426464"/>
                  </a:lnTo>
                  <a:lnTo>
                    <a:pt x="1575816" y="713232"/>
                  </a:lnTo>
                  <a:lnTo>
                    <a:pt x="86258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411723" y="1481327"/>
              <a:ext cx="1576070" cy="1426845"/>
            </a:xfrm>
            <a:custGeom>
              <a:avLst/>
              <a:gdLst/>
              <a:ahLst/>
              <a:cxnLst/>
              <a:rect l="l" t="t" r="r" b="b"/>
              <a:pathLst>
                <a:path w="1576070" h="1426845">
                  <a:moveTo>
                    <a:pt x="0" y="356616"/>
                  </a:moveTo>
                  <a:lnTo>
                    <a:pt x="862584" y="356616"/>
                  </a:lnTo>
                  <a:lnTo>
                    <a:pt x="862584" y="0"/>
                  </a:lnTo>
                  <a:lnTo>
                    <a:pt x="1575816" y="713232"/>
                  </a:lnTo>
                  <a:lnTo>
                    <a:pt x="862584" y="1426464"/>
                  </a:lnTo>
                  <a:lnTo>
                    <a:pt x="862584" y="1069848"/>
                  </a:lnTo>
                  <a:lnTo>
                    <a:pt x="0" y="1069848"/>
                  </a:lnTo>
                  <a:lnTo>
                    <a:pt x="0" y="356616"/>
                  </a:lnTo>
                  <a:close/>
                </a:path>
              </a:pathLst>
            </a:custGeom>
            <a:ln w="12700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5544439" y="1826513"/>
            <a:ext cx="1104900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есть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решение!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55154" y="2973070"/>
            <a:ext cx="3462020" cy="578485"/>
            <a:chOff x="7455154" y="2973070"/>
            <a:chExt cx="3462020" cy="578485"/>
          </a:xfrm>
        </p:grpSpPr>
        <p:sp>
          <p:nvSpPr>
            <p:cNvPr id="23" name="object 23"/>
            <p:cNvSpPr/>
            <p:nvPr/>
          </p:nvSpPr>
          <p:spPr>
            <a:xfrm>
              <a:off x="7461504" y="2979420"/>
              <a:ext cx="3449320" cy="565785"/>
            </a:xfrm>
            <a:custGeom>
              <a:avLst/>
              <a:gdLst/>
              <a:ahLst/>
              <a:cxnLst/>
              <a:rect l="l" t="t" r="r" b="b"/>
              <a:pathLst>
                <a:path w="3449320" h="565785">
                  <a:moveTo>
                    <a:pt x="2586609" y="0"/>
                  </a:moveTo>
                  <a:lnTo>
                    <a:pt x="862202" y="0"/>
                  </a:lnTo>
                  <a:lnTo>
                    <a:pt x="862202" y="282701"/>
                  </a:lnTo>
                  <a:lnTo>
                    <a:pt x="0" y="282701"/>
                  </a:lnTo>
                  <a:lnTo>
                    <a:pt x="1724405" y="565403"/>
                  </a:lnTo>
                  <a:lnTo>
                    <a:pt x="3448812" y="282701"/>
                  </a:lnTo>
                  <a:lnTo>
                    <a:pt x="2586609" y="282701"/>
                  </a:lnTo>
                  <a:lnTo>
                    <a:pt x="258660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61504" y="2979420"/>
              <a:ext cx="3449320" cy="565785"/>
            </a:xfrm>
            <a:custGeom>
              <a:avLst/>
              <a:gdLst/>
              <a:ahLst/>
              <a:cxnLst/>
              <a:rect l="l" t="t" r="r" b="b"/>
              <a:pathLst>
                <a:path w="3449320" h="565785">
                  <a:moveTo>
                    <a:pt x="0" y="282701"/>
                  </a:moveTo>
                  <a:lnTo>
                    <a:pt x="862202" y="282701"/>
                  </a:lnTo>
                  <a:lnTo>
                    <a:pt x="862202" y="0"/>
                  </a:lnTo>
                  <a:lnTo>
                    <a:pt x="2586609" y="0"/>
                  </a:lnTo>
                  <a:lnTo>
                    <a:pt x="2586609" y="282701"/>
                  </a:lnTo>
                  <a:lnTo>
                    <a:pt x="3448812" y="282701"/>
                  </a:lnTo>
                  <a:lnTo>
                    <a:pt x="1724405" y="565403"/>
                  </a:lnTo>
                  <a:lnTo>
                    <a:pt x="0" y="282701"/>
                  </a:lnTo>
                  <a:close/>
                </a:path>
              </a:pathLst>
            </a:custGeom>
            <a:ln w="1269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8459851" y="3016453"/>
            <a:ext cx="140906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последствия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3410" y="370458"/>
            <a:ext cx="8842375" cy="1057910"/>
          </a:xfrm>
          <a:prstGeom prst="rect"/>
        </p:spPr>
        <p:txBody>
          <a:bodyPr wrap="square" lIns="0" tIns="91440" rIns="0" bIns="0" rtlCol="0" vert="horz">
            <a:spAutoFit/>
          </a:bodyPr>
          <a:lstStyle/>
          <a:p>
            <a:pPr algn="ctr" marL="12065" marR="5080" indent="635">
              <a:lnSpc>
                <a:spcPct val="80200"/>
              </a:lnSpc>
              <a:spcBef>
                <a:spcPts val="720"/>
              </a:spcBef>
            </a:pPr>
            <a:r>
              <a:rPr dirty="0" sz="2600">
                <a:solidFill>
                  <a:srgbClr val="EE853C"/>
                </a:solidFill>
              </a:rPr>
              <a:t>Проект </a:t>
            </a:r>
            <a:r>
              <a:rPr dirty="0" sz="2600" spc="-5">
                <a:solidFill>
                  <a:srgbClr val="EE853C"/>
                </a:solidFill>
              </a:rPr>
              <a:t>Ассоциации </a:t>
            </a:r>
            <a:r>
              <a:rPr dirty="0" sz="2600" spc="-10">
                <a:solidFill>
                  <a:srgbClr val="EE853C"/>
                </a:solidFill>
              </a:rPr>
              <a:t>«Содействие» </a:t>
            </a:r>
            <a:r>
              <a:rPr dirty="0" sz="2600">
                <a:solidFill>
                  <a:srgbClr val="EE853C"/>
                </a:solidFill>
              </a:rPr>
              <a:t>«</a:t>
            </a:r>
            <a:r>
              <a:rPr dirty="0" sz="2600" i="1">
                <a:solidFill>
                  <a:srgbClr val="EE853C"/>
                </a:solidFill>
                <a:latin typeface="Calibri"/>
                <a:cs typeface="Calibri"/>
              </a:rPr>
              <a:t>Эффективная </a:t>
            </a:r>
            <a:r>
              <a:rPr dirty="0" sz="2600" spc="-5" i="1">
                <a:solidFill>
                  <a:srgbClr val="EE853C"/>
                </a:solidFill>
                <a:latin typeface="Calibri"/>
                <a:cs typeface="Calibri"/>
              </a:rPr>
              <a:t>ранняя  </a:t>
            </a:r>
            <a:r>
              <a:rPr dirty="0" sz="2600" spc="-5" i="1">
                <a:solidFill>
                  <a:srgbClr val="EE853C"/>
                </a:solidFill>
                <a:latin typeface="Calibri"/>
                <a:cs typeface="Calibri"/>
              </a:rPr>
              <a:t>помощь, доступная </a:t>
            </a:r>
            <a:r>
              <a:rPr dirty="0" sz="2600" i="1">
                <a:solidFill>
                  <a:srgbClr val="EE853C"/>
                </a:solidFill>
                <a:latin typeface="Calibri"/>
                <a:cs typeface="Calibri"/>
              </a:rPr>
              <a:t>детям с </a:t>
            </a:r>
            <a:r>
              <a:rPr dirty="0" sz="2600" spc="-10" i="1">
                <a:solidFill>
                  <a:srgbClr val="EE853C"/>
                </a:solidFill>
                <a:latin typeface="Calibri"/>
                <a:cs typeface="Calibri"/>
              </a:rPr>
              <a:t>тяжелыми множественными  </a:t>
            </a:r>
            <a:r>
              <a:rPr dirty="0" sz="2600" spc="-5" i="1">
                <a:solidFill>
                  <a:srgbClr val="EE853C"/>
                </a:solidFill>
                <a:latin typeface="Calibri"/>
                <a:cs typeface="Calibri"/>
              </a:rPr>
              <a:t>нарушениями </a:t>
            </a:r>
            <a:r>
              <a:rPr dirty="0" sz="2600" i="1">
                <a:solidFill>
                  <a:srgbClr val="EE853C"/>
                </a:solidFill>
                <a:latin typeface="Calibri"/>
                <a:cs typeface="Calibri"/>
              </a:rPr>
              <a:t>развития</a:t>
            </a:r>
            <a:r>
              <a:rPr dirty="0" sz="2600">
                <a:solidFill>
                  <a:srgbClr val="EE853C"/>
                </a:solidFill>
              </a:rPr>
              <a:t>» </a:t>
            </a:r>
            <a:r>
              <a:rPr dirty="0" sz="2600" spc="-5">
                <a:solidFill>
                  <a:srgbClr val="EE853C"/>
                </a:solidFill>
              </a:rPr>
              <a:t>(2019-20</a:t>
            </a:r>
            <a:r>
              <a:rPr dirty="0" sz="2600" spc="-95">
                <a:solidFill>
                  <a:srgbClr val="EE853C"/>
                </a:solidFill>
              </a:rPr>
              <a:t> </a:t>
            </a:r>
            <a:r>
              <a:rPr dirty="0" sz="2600">
                <a:solidFill>
                  <a:srgbClr val="EE853C"/>
                </a:solidFill>
              </a:rPr>
              <a:t>гг)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334" y="2185162"/>
            <a:ext cx="46513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12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детей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раннего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возраста с</a:t>
            </a:r>
            <a:r>
              <a:rPr dirty="0" sz="2000" spc="14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тяжелыми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3548" y="2134870"/>
            <a:ext cx="2087245" cy="699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Целевая 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группа </a:t>
            </a:r>
            <a:r>
              <a:rPr dirty="0" sz="2000" spc="1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E5496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множественными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9321" y="2503677"/>
            <a:ext cx="28486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2610" algn="l"/>
              </a:tabLst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н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а</a:t>
            </a:r>
            <a:r>
              <a:rPr dirty="0" sz="2000" spc="-20" b="1">
                <a:solidFill>
                  <a:srgbClr val="2E5496"/>
                </a:solidFill>
                <a:latin typeface="Calibri"/>
                <a:cs typeface="Calibri"/>
              </a:rPr>
              <a:t>р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у</a:t>
            </a:r>
            <a:r>
              <a:rPr dirty="0" sz="2000" spc="-20" b="1">
                <a:solidFill>
                  <a:srgbClr val="2E5496"/>
                </a:solidFill>
                <a:latin typeface="Calibri"/>
                <a:cs typeface="Calibri"/>
              </a:rPr>
              <a:t>ш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ениям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ра</a:t>
            </a:r>
            <a:r>
              <a:rPr dirty="0" sz="2000" spc="-20" b="1">
                <a:solidFill>
                  <a:srgbClr val="2E5496"/>
                </a:solidFill>
                <a:latin typeface="Calibri"/>
                <a:cs typeface="Calibri"/>
              </a:rPr>
              <a:t>з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ви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т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548" y="2808477"/>
            <a:ext cx="3335654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1975" algn="l"/>
                <a:tab pos="2165985" algn="l"/>
              </a:tabLst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нуждающиеся	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	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доступной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9670" y="2808477"/>
            <a:ext cx="197231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27430" algn="l"/>
              </a:tabLst>
            </a:pP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ранней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по</a:t>
            </a:r>
            <a:r>
              <a:rPr dirty="0" sz="2000" spc="-15" b="1">
                <a:solidFill>
                  <a:srgbClr val="2E5496"/>
                </a:solidFill>
                <a:latin typeface="Calibri"/>
                <a:cs typeface="Calibri"/>
              </a:rPr>
              <a:t>м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о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щ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3610" y="2503677"/>
            <a:ext cx="167322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0520" marR="5080" indent="-338455">
              <a:lnSpc>
                <a:spcPct val="100000"/>
              </a:lnSpc>
              <a:spcBef>
                <a:spcPts val="105"/>
              </a:spcBef>
              <a:tabLst>
                <a:tab pos="403860" algn="l"/>
                <a:tab pos="683260" algn="l"/>
                <a:tab pos="913130" algn="l"/>
              </a:tabLst>
            </a:pP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		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их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		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dirty="0" sz="2000" spc="-15" b="1">
                <a:solidFill>
                  <a:srgbClr val="2E5496"/>
                </a:solidFill>
                <a:latin typeface="Calibri"/>
                <a:cs typeface="Calibri"/>
              </a:rPr>
              <a:t>е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м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ь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и,  в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	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форм</a:t>
            </a:r>
            <a:r>
              <a:rPr dirty="0" sz="2000" spc="-25" b="1">
                <a:solidFill>
                  <a:srgbClr val="2E5496"/>
                </a:solidFill>
                <a:latin typeface="Calibri"/>
                <a:cs typeface="Calibri"/>
              </a:rPr>
              <a:t>а</a:t>
            </a:r>
            <a:r>
              <a:rPr dirty="0" sz="2000" spc="-15" b="1">
                <a:solidFill>
                  <a:srgbClr val="2E5496"/>
                </a:solidFill>
                <a:latin typeface="Calibri"/>
                <a:cs typeface="Calibri"/>
              </a:rPr>
              <a:t>т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6858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домашнего </a:t>
            </a:r>
            <a:r>
              <a:rPr dirty="0" spc="-5"/>
              <a:t>визитирования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/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spc="-15">
                <a:solidFill>
                  <a:srgbClr val="843B0C"/>
                </a:solidFill>
              </a:rPr>
              <a:t>Цель </a:t>
            </a:r>
            <a:r>
              <a:rPr dirty="0" spc="-5">
                <a:solidFill>
                  <a:srgbClr val="843B0C"/>
                </a:solidFill>
              </a:rPr>
              <a:t>проекта: освоение современных </a:t>
            </a:r>
            <a:r>
              <a:rPr dirty="0" spc="-25">
                <a:solidFill>
                  <a:srgbClr val="843B0C"/>
                </a:solidFill>
              </a:rPr>
              <a:t>подходов </a:t>
            </a:r>
            <a:r>
              <a:rPr dirty="0">
                <a:solidFill>
                  <a:srgbClr val="843B0C"/>
                </a:solidFill>
              </a:rPr>
              <a:t>и </a:t>
            </a:r>
            <a:r>
              <a:rPr dirty="0" spc="-10">
                <a:solidFill>
                  <a:srgbClr val="843B0C"/>
                </a:solidFill>
              </a:rPr>
              <a:t>технологий  </a:t>
            </a:r>
            <a:r>
              <a:rPr dirty="0" spc="-5">
                <a:solidFill>
                  <a:srgbClr val="843B0C"/>
                </a:solidFill>
              </a:rPr>
              <a:t>помощи </a:t>
            </a:r>
            <a:r>
              <a:rPr dirty="0" spc="-10">
                <a:solidFill>
                  <a:srgbClr val="843B0C"/>
                </a:solidFill>
              </a:rPr>
              <a:t>детям </a:t>
            </a:r>
            <a:r>
              <a:rPr dirty="0">
                <a:solidFill>
                  <a:srgbClr val="843B0C"/>
                </a:solidFill>
              </a:rPr>
              <a:t>с </a:t>
            </a:r>
            <a:r>
              <a:rPr dirty="0" spc="-10">
                <a:solidFill>
                  <a:srgbClr val="843B0C"/>
                </a:solidFill>
              </a:rPr>
              <a:t>тяжелыми </a:t>
            </a:r>
            <a:r>
              <a:rPr dirty="0">
                <a:solidFill>
                  <a:srgbClr val="843B0C"/>
                </a:solidFill>
              </a:rPr>
              <a:t>и </a:t>
            </a:r>
            <a:r>
              <a:rPr dirty="0" spc="-10">
                <a:solidFill>
                  <a:srgbClr val="843B0C"/>
                </a:solidFill>
              </a:rPr>
              <a:t>множественными </a:t>
            </a:r>
            <a:r>
              <a:rPr dirty="0" spc="-5">
                <a:solidFill>
                  <a:srgbClr val="843B0C"/>
                </a:solidFill>
              </a:rPr>
              <a:t>нарушениями  </a:t>
            </a:r>
            <a:r>
              <a:rPr dirty="0">
                <a:solidFill>
                  <a:srgbClr val="843B0C"/>
                </a:solidFill>
              </a:rPr>
              <a:t>развития </a:t>
            </a:r>
            <a:r>
              <a:rPr dirty="0" spc="-15">
                <a:solidFill>
                  <a:srgbClr val="843B0C"/>
                </a:solidFill>
              </a:rPr>
              <a:t>командой </a:t>
            </a:r>
            <a:r>
              <a:rPr dirty="0" spc="-10">
                <a:solidFill>
                  <a:srgbClr val="843B0C"/>
                </a:solidFill>
              </a:rPr>
              <a:t>Ассоциации«Содействие» </a:t>
            </a:r>
            <a:r>
              <a:rPr dirty="0">
                <a:solidFill>
                  <a:srgbClr val="843B0C"/>
                </a:solidFill>
              </a:rPr>
              <a:t>и </a:t>
            </a:r>
            <a:r>
              <a:rPr dirty="0" spc="-5">
                <a:solidFill>
                  <a:srgbClr val="843B0C"/>
                </a:solidFill>
              </a:rPr>
              <a:t>внедрение </a:t>
            </a:r>
            <a:r>
              <a:rPr dirty="0">
                <a:solidFill>
                  <a:srgbClr val="843B0C"/>
                </a:solidFill>
              </a:rPr>
              <a:t>их в  практику работы </a:t>
            </a:r>
            <a:r>
              <a:rPr dirty="0" spc="-5">
                <a:solidFill>
                  <a:srgbClr val="843B0C"/>
                </a:solidFill>
              </a:rPr>
              <a:t>служб </a:t>
            </a:r>
            <a:r>
              <a:rPr dirty="0">
                <a:solidFill>
                  <a:srgbClr val="843B0C"/>
                </a:solidFill>
              </a:rPr>
              <a:t>ранней </a:t>
            </a:r>
            <a:r>
              <a:rPr dirty="0" spc="-5">
                <a:solidFill>
                  <a:srgbClr val="843B0C"/>
                </a:solidFill>
              </a:rPr>
              <a:t>помощи</a:t>
            </a:r>
            <a:r>
              <a:rPr dirty="0" spc="-130">
                <a:solidFill>
                  <a:srgbClr val="843B0C"/>
                </a:solidFill>
              </a:rPr>
              <a:t> </a:t>
            </a:r>
            <a:r>
              <a:rPr dirty="0">
                <a:solidFill>
                  <a:srgbClr val="843B0C"/>
                </a:solidFill>
              </a:rPr>
              <a:t>региона</a:t>
            </a:r>
          </a:p>
        </p:txBody>
      </p:sp>
      <p:sp>
        <p:nvSpPr>
          <p:cNvPr id="10" name="object 10"/>
          <p:cNvSpPr/>
          <p:nvPr/>
        </p:nvSpPr>
        <p:spPr>
          <a:xfrm>
            <a:off x="486155" y="438367"/>
            <a:ext cx="1823547" cy="687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8967" y="4255327"/>
            <a:ext cx="1756867" cy="169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10037064" y="1431170"/>
            <a:ext cx="2133600" cy="4887595"/>
            <a:chOff x="10037064" y="1431170"/>
            <a:chExt cx="2133600" cy="4887595"/>
          </a:xfrm>
        </p:grpSpPr>
        <p:sp>
          <p:nvSpPr>
            <p:cNvPr id="13" name="object 13"/>
            <p:cNvSpPr/>
            <p:nvPr/>
          </p:nvSpPr>
          <p:spPr>
            <a:xfrm>
              <a:off x="10344912" y="1431170"/>
              <a:ext cx="1320969" cy="23085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037064" y="3576827"/>
              <a:ext cx="2133600" cy="27416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565404" y="1491996"/>
            <a:ext cx="1557527" cy="2663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8582" y="371678"/>
            <a:ext cx="8957945" cy="1058545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12065" marR="5080" indent="6350">
              <a:lnSpc>
                <a:spcPct val="80200"/>
              </a:lnSpc>
              <a:spcBef>
                <a:spcPts val="725"/>
              </a:spcBef>
            </a:pPr>
            <a:r>
              <a:rPr dirty="0" sz="2600">
                <a:solidFill>
                  <a:srgbClr val="EE853C"/>
                </a:solidFill>
              </a:rPr>
              <a:t>Проект </a:t>
            </a:r>
            <a:r>
              <a:rPr dirty="0" sz="2600" spc="-5">
                <a:solidFill>
                  <a:srgbClr val="EE853C"/>
                </a:solidFill>
              </a:rPr>
              <a:t>Ассоциации </a:t>
            </a:r>
            <a:r>
              <a:rPr dirty="0" sz="2600" spc="-10">
                <a:solidFill>
                  <a:srgbClr val="EE853C"/>
                </a:solidFill>
              </a:rPr>
              <a:t>«Содействие» </a:t>
            </a:r>
            <a:r>
              <a:rPr dirty="0" sz="2600" spc="5">
                <a:solidFill>
                  <a:srgbClr val="EE853C"/>
                </a:solidFill>
              </a:rPr>
              <a:t>«</a:t>
            </a:r>
            <a:r>
              <a:rPr dirty="0" sz="2600" spc="5" i="1">
                <a:latin typeface="Calibri"/>
                <a:cs typeface="Calibri"/>
              </a:rPr>
              <a:t>Стратегии </a:t>
            </a:r>
            <a:r>
              <a:rPr dirty="0" sz="2600" i="1">
                <a:latin typeface="Calibri"/>
                <a:cs typeface="Calibri"/>
              </a:rPr>
              <a:t>ресурсной  </a:t>
            </a:r>
            <a:r>
              <a:rPr dirty="0" sz="2600" spc="-5" i="1">
                <a:latin typeface="Calibri"/>
                <a:cs typeface="Calibri"/>
              </a:rPr>
              <a:t>поддержки родителей </a:t>
            </a:r>
            <a:r>
              <a:rPr dirty="0" sz="2600" i="1">
                <a:latin typeface="Calibri"/>
                <a:cs typeface="Calibri"/>
              </a:rPr>
              <a:t>в </a:t>
            </a:r>
            <a:r>
              <a:rPr dirty="0" sz="2600" spc="-10" i="1">
                <a:latin typeface="Calibri"/>
                <a:cs typeface="Calibri"/>
              </a:rPr>
              <a:t>практике оказания </a:t>
            </a:r>
            <a:r>
              <a:rPr dirty="0" sz="2600" i="1">
                <a:latin typeface="Calibri"/>
                <a:cs typeface="Calibri"/>
              </a:rPr>
              <a:t>ранней </a:t>
            </a:r>
            <a:r>
              <a:rPr dirty="0" sz="2600" spc="-5" i="1">
                <a:latin typeface="Calibri"/>
                <a:cs typeface="Calibri"/>
              </a:rPr>
              <a:t>помощи  детям </a:t>
            </a:r>
            <a:r>
              <a:rPr dirty="0" sz="2600" i="1">
                <a:latin typeface="Calibri"/>
                <a:cs typeface="Calibri"/>
              </a:rPr>
              <a:t>с ТМНР</a:t>
            </a:r>
            <a:r>
              <a:rPr dirty="0" sz="2600">
                <a:solidFill>
                  <a:srgbClr val="EE853C"/>
                </a:solidFill>
              </a:rPr>
              <a:t>» (2020-21</a:t>
            </a:r>
            <a:r>
              <a:rPr dirty="0" sz="2600" spc="-95">
                <a:solidFill>
                  <a:srgbClr val="EE853C"/>
                </a:solidFill>
              </a:rPr>
              <a:t> </a:t>
            </a:r>
            <a:r>
              <a:rPr dirty="0" sz="2600">
                <a:solidFill>
                  <a:srgbClr val="EE853C"/>
                </a:solidFill>
              </a:rPr>
              <a:t>гг)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213" y="1613153"/>
            <a:ext cx="19805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Целевая группа</a:t>
            </a:r>
            <a:r>
              <a:rPr dirty="0" sz="2000" spc="4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2E5496"/>
                </a:solidFill>
                <a:latin typeface="Calibri"/>
                <a:cs typeface="Calibri"/>
              </a:rPr>
              <a:t>–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53664" y="1663445"/>
            <a:ext cx="91560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20</a:t>
            </a:r>
            <a:r>
              <a:rPr dirty="0" sz="2000" spc="7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детей</a:t>
            </a:r>
            <a:r>
              <a:rPr dirty="0" sz="2000" spc="9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раннего</a:t>
            </a:r>
            <a:r>
              <a:rPr dirty="0" sz="2000" spc="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возраста</a:t>
            </a:r>
            <a:r>
              <a:rPr dirty="0" sz="2000" spc="8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с</a:t>
            </a:r>
            <a:r>
              <a:rPr dirty="0" sz="2000" spc="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тяжелыми</a:t>
            </a:r>
            <a:r>
              <a:rPr dirty="0" sz="2000" spc="6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множественными</a:t>
            </a:r>
            <a:r>
              <a:rPr dirty="0" sz="2000" spc="7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нарушениями</a:t>
            </a:r>
            <a:r>
              <a:rPr dirty="0" sz="2000" spc="8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213" y="1870811"/>
            <a:ext cx="11368405" cy="858519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и их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семьи, нуждающиеся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 доступной ранней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помощи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 </a:t>
            </a:r>
            <a:r>
              <a:rPr dirty="0" sz="2000" spc="-5" b="1">
                <a:solidFill>
                  <a:srgbClr val="2E5496"/>
                </a:solidFill>
                <a:latin typeface="Calibri"/>
                <a:cs typeface="Calibri"/>
              </a:rPr>
              <a:t>формате </a:t>
            </a:r>
            <a:r>
              <a:rPr dirty="0" sz="2000" spc="-10" b="1">
                <a:solidFill>
                  <a:srgbClr val="2E5496"/>
                </a:solidFill>
                <a:latin typeface="Calibri"/>
                <a:cs typeface="Calibri"/>
              </a:rPr>
              <a:t>домашнего</a:t>
            </a:r>
            <a:r>
              <a:rPr dirty="0" sz="2000" spc="-13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E5496"/>
                </a:solidFill>
                <a:latin typeface="Calibri"/>
                <a:cs typeface="Calibri"/>
              </a:rPr>
              <a:t>визитирования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Цель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проекта: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реализация в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деятельности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служб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ранней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помощи региона современных</a:t>
            </a:r>
            <a:r>
              <a:rPr dirty="0" sz="2000" spc="-10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стратегий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027" y="399306"/>
            <a:ext cx="1944613" cy="732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5213" y="2703322"/>
            <a:ext cx="113684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26515" algn="l"/>
                <a:tab pos="2766695" algn="l"/>
                <a:tab pos="4107815" algn="l"/>
                <a:tab pos="4641215" algn="l"/>
                <a:tab pos="5344160" algn="l"/>
                <a:tab pos="5647690" algn="l"/>
                <a:tab pos="6697345" algn="l"/>
                <a:tab pos="8348345" algn="l"/>
                <a:tab pos="9316085" algn="l"/>
                <a:tab pos="10407650" algn="l"/>
                <a:tab pos="11249025" algn="l"/>
              </a:tabLst>
            </a:pP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ресурс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н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ой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п</a:t>
            </a:r>
            <a:r>
              <a:rPr dirty="0" sz="2000" spc="-50" b="1">
                <a:solidFill>
                  <a:srgbClr val="843B0C"/>
                </a:solidFill>
                <a:latin typeface="Calibri"/>
                <a:cs typeface="Calibri"/>
              </a:rPr>
              <a:t>о</a:t>
            </a:r>
            <a:r>
              <a:rPr dirty="0" sz="2000" spc="20" b="1">
                <a:solidFill>
                  <a:srgbClr val="843B0C"/>
                </a:solidFill>
                <a:latin typeface="Calibri"/>
                <a:cs typeface="Calibri"/>
              </a:rPr>
              <a:t>д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д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е</a:t>
            </a:r>
            <a:r>
              <a:rPr dirty="0" sz="2000" spc="-25" b="1">
                <a:solidFill>
                  <a:srgbClr val="843B0C"/>
                </a:solidFill>
                <a:latin typeface="Calibri"/>
                <a:cs typeface="Calibri"/>
              </a:rPr>
              <a:t>р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жки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р</a:t>
            </a:r>
            <a:r>
              <a:rPr dirty="0" sz="2000" spc="-50" b="1">
                <a:solidFill>
                  <a:srgbClr val="843B0C"/>
                </a:solidFill>
                <a:latin typeface="Calibri"/>
                <a:cs typeface="Calibri"/>
              </a:rPr>
              <a:t>о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ди</a:t>
            </a:r>
            <a:r>
              <a:rPr dirty="0" sz="2000" spc="-20" b="1">
                <a:solidFill>
                  <a:srgbClr val="843B0C"/>
                </a:solidFill>
                <a:latin typeface="Calibri"/>
                <a:cs typeface="Calibri"/>
              </a:rPr>
              <a:t>т</a:t>
            </a:r>
            <a:r>
              <a:rPr dirty="0" sz="2000" spc="-40" b="1">
                <a:solidFill>
                  <a:srgbClr val="843B0C"/>
                </a:solidFill>
                <a:latin typeface="Calibri"/>
                <a:cs typeface="Calibri"/>
              </a:rPr>
              <a:t>е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лей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20" b="1">
                <a:solidFill>
                  <a:srgbClr val="843B0C"/>
                </a:solidFill>
                <a:latin typeface="Calibri"/>
                <a:cs typeface="Calibri"/>
              </a:rPr>
              <a:t>ка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к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ц</a:t>
            </a:r>
            <a:r>
              <a:rPr dirty="0" sz="2000" spc="-40" b="1">
                <a:solidFill>
                  <a:srgbClr val="843B0C"/>
                </a:solidFill>
                <a:latin typeface="Calibri"/>
                <a:cs typeface="Calibri"/>
              </a:rPr>
              <a:t>е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ли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и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ус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л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о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вия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э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ф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фек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т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и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в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н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о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й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ра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нн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е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й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по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м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о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щ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и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spc="-15" b="1">
                <a:solidFill>
                  <a:srgbClr val="843B0C"/>
                </a:solidFill>
                <a:latin typeface="Calibri"/>
                <a:cs typeface="Calibri"/>
              </a:rPr>
              <a:t>д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етя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м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	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с  </a:t>
            </a:r>
            <a:r>
              <a:rPr dirty="0" sz="2000" spc="-10" b="1">
                <a:solidFill>
                  <a:srgbClr val="843B0C"/>
                </a:solidFill>
                <a:latin typeface="Calibri"/>
                <a:cs typeface="Calibri"/>
              </a:rPr>
              <a:t>тяжелыми множественными </a:t>
            </a:r>
            <a:r>
              <a:rPr dirty="0" sz="2000" spc="-5" b="1">
                <a:solidFill>
                  <a:srgbClr val="843B0C"/>
                </a:solidFill>
                <a:latin typeface="Calibri"/>
                <a:cs typeface="Calibri"/>
              </a:rPr>
              <a:t>нарушениями</a:t>
            </a:r>
            <a:r>
              <a:rPr dirty="0" sz="2000" spc="-4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843B0C"/>
                </a:solidFill>
                <a:latin typeface="Calibri"/>
                <a:cs typeface="Calibri"/>
              </a:rPr>
              <a:t>развития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22006" y="3453391"/>
            <a:ext cx="9558655" cy="3404870"/>
            <a:chOff x="1722006" y="3453391"/>
            <a:chExt cx="9558655" cy="3404870"/>
          </a:xfrm>
        </p:grpSpPr>
        <p:sp>
          <p:nvSpPr>
            <p:cNvPr id="9" name="object 9"/>
            <p:cNvSpPr/>
            <p:nvPr/>
          </p:nvSpPr>
          <p:spPr>
            <a:xfrm>
              <a:off x="1722006" y="3489795"/>
              <a:ext cx="4813019" cy="3316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80616" y="3648455"/>
              <a:ext cx="4315967" cy="2819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95288" y="3453391"/>
              <a:ext cx="4785360" cy="34046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90360" y="3648455"/>
              <a:ext cx="4215384" cy="28849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5985" y="944689"/>
            <a:ext cx="8541385" cy="1000125"/>
            <a:chOff x="645985" y="944689"/>
            <a:chExt cx="8541385" cy="1000125"/>
          </a:xfrm>
        </p:grpSpPr>
        <p:sp>
          <p:nvSpPr>
            <p:cNvPr id="3" name="object 3"/>
            <p:cNvSpPr/>
            <p:nvPr/>
          </p:nvSpPr>
          <p:spPr>
            <a:xfrm>
              <a:off x="650748" y="949452"/>
              <a:ext cx="8531860" cy="990600"/>
            </a:xfrm>
            <a:custGeom>
              <a:avLst/>
              <a:gdLst/>
              <a:ahLst/>
              <a:cxnLst/>
              <a:rect l="l" t="t" r="r" b="b"/>
              <a:pathLst>
                <a:path w="8531860" h="990600">
                  <a:moveTo>
                    <a:pt x="8366252" y="0"/>
                  </a:moveTo>
                  <a:lnTo>
                    <a:pt x="165099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099" y="990600"/>
                  </a:lnTo>
                  <a:lnTo>
                    <a:pt x="8366252" y="990600"/>
                  </a:lnTo>
                  <a:lnTo>
                    <a:pt x="8410143" y="984702"/>
                  </a:lnTo>
                  <a:lnTo>
                    <a:pt x="8449582" y="968059"/>
                  </a:lnTo>
                  <a:lnTo>
                    <a:pt x="8482996" y="942244"/>
                  </a:lnTo>
                  <a:lnTo>
                    <a:pt x="8508811" y="908830"/>
                  </a:lnTo>
                  <a:lnTo>
                    <a:pt x="8525454" y="869391"/>
                  </a:lnTo>
                  <a:lnTo>
                    <a:pt x="8531352" y="825500"/>
                  </a:lnTo>
                  <a:lnTo>
                    <a:pt x="8531352" y="165100"/>
                  </a:lnTo>
                  <a:lnTo>
                    <a:pt x="8525454" y="121208"/>
                  </a:lnTo>
                  <a:lnTo>
                    <a:pt x="8508811" y="81769"/>
                  </a:lnTo>
                  <a:lnTo>
                    <a:pt x="8482996" y="48355"/>
                  </a:lnTo>
                  <a:lnTo>
                    <a:pt x="8449582" y="22540"/>
                  </a:lnTo>
                  <a:lnTo>
                    <a:pt x="8410143" y="5897"/>
                  </a:lnTo>
                  <a:lnTo>
                    <a:pt x="83662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0748" y="949452"/>
              <a:ext cx="8531860" cy="990600"/>
            </a:xfrm>
            <a:custGeom>
              <a:avLst/>
              <a:gdLst/>
              <a:ahLst/>
              <a:cxnLst/>
              <a:rect l="l" t="t" r="r" b="b"/>
              <a:pathLst>
                <a:path w="853186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099" y="0"/>
                  </a:lnTo>
                  <a:lnTo>
                    <a:pt x="8366252" y="0"/>
                  </a:lnTo>
                  <a:lnTo>
                    <a:pt x="8410143" y="5897"/>
                  </a:lnTo>
                  <a:lnTo>
                    <a:pt x="8449582" y="22540"/>
                  </a:lnTo>
                  <a:lnTo>
                    <a:pt x="8482996" y="48355"/>
                  </a:lnTo>
                  <a:lnTo>
                    <a:pt x="8508811" y="81769"/>
                  </a:lnTo>
                  <a:lnTo>
                    <a:pt x="8525454" y="121208"/>
                  </a:lnTo>
                  <a:lnTo>
                    <a:pt x="8531352" y="165100"/>
                  </a:lnTo>
                  <a:lnTo>
                    <a:pt x="8531352" y="825500"/>
                  </a:lnTo>
                  <a:lnTo>
                    <a:pt x="8525454" y="869391"/>
                  </a:lnTo>
                  <a:lnTo>
                    <a:pt x="8508811" y="908830"/>
                  </a:lnTo>
                  <a:lnTo>
                    <a:pt x="8482996" y="942244"/>
                  </a:lnTo>
                  <a:lnTo>
                    <a:pt x="8449582" y="968059"/>
                  </a:lnTo>
                  <a:lnTo>
                    <a:pt x="8410143" y="984702"/>
                  </a:lnTo>
                  <a:lnTo>
                    <a:pt x="8366252" y="990600"/>
                  </a:lnTo>
                  <a:lnTo>
                    <a:pt x="165099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4568" y="1065276"/>
              <a:ext cx="8181340" cy="757555"/>
            </a:xfrm>
            <a:custGeom>
              <a:avLst/>
              <a:gdLst/>
              <a:ahLst/>
              <a:cxnLst/>
              <a:rect l="l" t="t" r="r" b="b"/>
              <a:pathLst>
                <a:path w="8181340" h="757555">
                  <a:moveTo>
                    <a:pt x="8180832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8180832" y="757427"/>
                  </a:lnTo>
                  <a:lnTo>
                    <a:pt x="818083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11758" y="895603"/>
            <a:ext cx="8016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2270" algn="l"/>
                <a:tab pos="3914140" algn="l"/>
                <a:tab pos="5092700" algn="l"/>
                <a:tab pos="6043295" algn="l"/>
                <a:tab pos="6479540" algn="l"/>
                <a:tab pos="7875270" algn="l"/>
              </a:tabLst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Ор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ан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за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ц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ия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р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фе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сс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иональн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й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м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ощи	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тя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м	с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тя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ж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л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ы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м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758" y="1142187"/>
            <a:ext cx="80187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3585" algn="l"/>
                <a:tab pos="3623310" algn="l"/>
                <a:tab pos="4721860" algn="l"/>
                <a:tab pos="5046980" algn="l"/>
                <a:tab pos="5476240" algn="l"/>
                <a:tab pos="6435090" algn="l"/>
                <a:tab pos="6877050" algn="l"/>
              </a:tabLst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множественными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нарушениями	развития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их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семьям	по	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технологии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1758" y="1389634"/>
            <a:ext cx="80175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0810" algn="l"/>
                <a:tab pos="3159760" algn="l"/>
                <a:tab pos="3641090" algn="l"/>
                <a:tab pos="4331970" algn="l"/>
                <a:tab pos="7583170" algn="l"/>
              </a:tabLst>
            </a:pP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омашн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spc="-30" b="1">
                <a:solidFill>
                  <a:srgbClr val="333E50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	ви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з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ир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ован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я	на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баз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оциаль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-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орие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нтированно</a:t>
            </a:r>
            <a:r>
              <a:rPr dirty="0" sz="1800" spc="-25" b="1">
                <a:solidFill>
                  <a:srgbClr val="333E50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	Н</a:t>
            </a:r>
            <a:r>
              <a:rPr dirty="0" sz="1800" spc="-50" b="1">
                <a:solidFill>
                  <a:srgbClr val="333E50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1758" y="1636521"/>
            <a:ext cx="2805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(Ассоциация</a:t>
            </a:r>
            <a:r>
              <a:rPr dirty="0" sz="1800" spc="-5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«Содействие»)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23340" y="235153"/>
            <a:ext cx="10348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E88212"/>
                </a:solidFill>
              </a:rPr>
              <a:t>Практика </a:t>
            </a:r>
            <a:r>
              <a:rPr dirty="0" sz="2800" spc="-5">
                <a:solidFill>
                  <a:srgbClr val="E88212"/>
                </a:solidFill>
              </a:rPr>
              <a:t>«Доступная ранняя </a:t>
            </a:r>
            <a:r>
              <a:rPr dirty="0" sz="2800" spc="-10">
                <a:solidFill>
                  <a:srgbClr val="E88212"/>
                </a:solidFill>
              </a:rPr>
              <a:t>помощь </a:t>
            </a:r>
            <a:r>
              <a:rPr dirty="0" sz="2800" spc="-15">
                <a:solidFill>
                  <a:srgbClr val="E88212"/>
                </a:solidFill>
              </a:rPr>
              <a:t>детям </a:t>
            </a:r>
            <a:r>
              <a:rPr dirty="0" sz="2800" spc="-5">
                <a:solidFill>
                  <a:srgbClr val="E88212"/>
                </a:solidFill>
              </a:rPr>
              <a:t>с ТМНР и их</a:t>
            </a:r>
            <a:r>
              <a:rPr dirty="0" sz="2800" spc="220">
                <a:solidFill>
                  <a:srgbClr val="E88212"/>
                </a:solidFill>
              </a:rPr>
              <a:t> </a:t>
            </a:r>
            <a:r>
              <a:rPr dirty="0" sz="2800" spc="-10">
                <a:solidFill>
                  <a:srgbClr val="E88212"/>
                </a:solidFill>
              </a:rPr>
              <a:t>семьям»</a:t>
            </a:r>
            <a:endParaRPr sz="2800"/>
          </a:p>
        </p:txBody>
      </p:sp>
      <p:grpSp>
        <p:nvGrpSpPr>
          <p:cNvPr id="11" name="object 11"/>
          <p:cNvGrpSpPr/>
          <p:nvPr/>
        </p:nvGrpSpPr>
        <p:grpSpPr>
          <a:xfrm>
            <a:off x="645985" y="2087689"/>
            <a:ext cx="8541385" cy="1002030"/>
            <a:chOff x="645985" y="2087689"/>
            <a:chExt cx="8541385" cy="1002030"/>
          </a:xfrm>
        </p:grpSpPr>
        <p:sp>
          <p:nvSpPr>
            <p:cNvPr id="12" name="object 12"/>
            <p:cNvSpPr/>
            <p:nvPr/>
          </p:nvSpPr>
          <p:spPr>
            <a:xfrm>
              <a:off x="650748" y="2092451"/>
              <a:ext cx="8531860" cy="992505"/>
            </a:xfrm>
            <a:custGeom>
              <a:avLst/>
              <a:gdLst/>
              <a:ahLst/>
              <a:cxnLst/>
              <a:rect l="l" t="t" r="r" b="b"/>
              <a:pathLst>
                <a:path w="8531860" h="992505">
                  <a:moveTo>
                    <a:pt x="8365998" y="0"/>
                  </a:moveTo>
                  <a:lnTo>
                    <a:pt x="165354" y="0"/>
                  </a:lnTo>
                  <a:lnTo>
                    <a:pt x="121395" y="5907"/>
                  </a:lnTo>
                  <a:lnTo>
                    <a:pt x="81895" y="22577"/>
                  </a:lnTo>
                  <a:lnTo>
                    <a:pt x="48429" y="48434"/>
                  </a:lnTo>
                  <a:lnTo>
                    <a:pt x="22574" y="81900"/>
                  </a:lnTo>
                  <a:lnTo>
                    <a:pt x="5906" y="121399"/>
                  </a:lnTo>
                  <a:lnTo>
                    <a:pt x="0" y="165353"/>
                  </a:lnTo>
                  <a:lnTo>
                    <a:pt x="0" y="826770"/>
                  </a:lnTo>
                  <a:lnTo>
                    <a:pt x="5906" y="870724"/>
                  </a:lnTo>
                  <a:lnTo>
                    <a:pt x="22574" y="910223"/>
                  </a:lnTo>
                  <a:lnTo>
                    <a:pt x="48429" y="943689"/>
                  </a:lnTo>
                  <a:lnTo>
                    <a:pt x="81895" y="969546"/>
                  </a:lnTo>
                  <a:lnTo>
                    <a:pt x="121395" y="986216"/>
                  </a:lnTo>
                  <a:lnTo>
                    <a:pt x="165354" y="992124"/>
                  </a:lnTo>
                  <a:lnTo>
                    <a:pt x="8365998" y="992124"/>
                  </a:lnTo>
                  <a:lnTo>
                    <a:pt x="8409952" y="986216"/>
                  </a:lnTo>
                  <a:lnTo>
                    <a:pt x="8449451" y="969546"/>
                  </a:lnTo>
                  <a:lnTo>
                    <a:pt x="8482917" y="943689"/>
                  </a:lnTo>
                  <a:lnTo>
                    <a:pt x="8508774" y="910223"/>
                  </a:lnTo>
                  <a:lnTo>
                    <a:pt x="8525444" y="870724"/>
                  </a:lnTo>
                  <a:lnTo>
                    <a:pt x="8531352" y="826770"/>
                  </a:lnTo>
                  <a:lnTo>
                    <a:pt x="8531352" y="165353"/>
                  </a:lnTo>
                  <a:lnTo>
                    <a:pt x="8525444" y="121399"/>
                  </a:lnTo>
                  <a:lnTo>
                    <a:pt x="8508774" y="81900"/>
                  </a:lnTo>
                  <a:lnTo>
                    <a:pt x="8482917" y="48434"/>
                  </a:lnTo>
                  <a:lnTo>
                    <a:pt x="8449451" y="22577"/>
                  </a:lnTo>
                  <a:lnTo>
                    <a:pt x="8409952" y="5907"/>
                  </a:lnTo>
                  <a:lnTo>
                    <a:pt x="8365998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50748" y="2092451"/>
              <a:ext cx="8531860" cy="992505"/>
            </a:xfrm>
            <a:custGeom>
              <a:avLst/>
              <a:gdLst/>
              <a:ahLst/>
              <a:cxnLst/>
              <a:rect l="l" t="t" r="r" b="b"/>
              <a:pathLst>
                <a:path w="8531860" h="992505">
                  <a:moveTo>
                    <a:pt x="0" y="165353"/>
                  </a:moveTo>
                  <a:lnTo>
                    <a:pt x="5906" y="121399"/>
                  </a:lnTo>
                  <a:lnTo>
                    <a:pt x="22574" y="81900"/>
                  </a:lnTo>
                  <a:lnTo>
                    <a:pt x="48429" y="48434"/>
                  </a:lnTo>
                  <a:lnTo>
                    <a:pt x="81895" y="22577"/>
                  </a:lnTo>
                  <a:lnTo>
                    <a:pt x="121395" y="5907"/>
                  </a:lnTo>
                  <a:lnTo>
                    <a:pt x="165354" y="0"/>
                  </a:lnTo>
                  <a:lnTo>
                    <a:pt x="8365998" y="0"/>
                  </a:lnTo>
                  <a:lnTo>
                    <a:pt x="8409952" y="5907"/>
                  </a:lnTo>
                  <a:lnTo>
                    <a:pt x="8449451" y="22577"/>
                  </a:lnTo>
                  <a:lnTo>
                    <a:pt x="8482917" y="48434"/>
                  </a:lnTo>
                  <a:lnTo>
                    <a:pt x="8508774" y="81900"/>
                  </a:lnTo>
                  <a:lnTo>
                    <a:pt x="8525444" y="121399"/>
                  </a:lnTo>
                  <a:lnTo>
                    <a:pt x="8531352" y="165353"/>
                  </a:lnTo>
                  <a:lnTo>
                    <a:pt x="8531352" y="826770"/>
                  </a:lnTo>
                  <a:lnTo>
                    <a:pt x="8525444" y="870724"/>
                  </a:lnTo>
                  <a:lnTo>
                    <a:pt x="8508774" y="910223"/>
                  </a:lnTo>
                  <a:lnTo>
                    <a:pt x="8482917" y="943689"/>
                  </a:lnTo>
                  <a:lnTo>
                    <a:pt x="8449451" y="969546"/>
                  </a:lnTo>
                  <a:lnTo>
                    <a:pt x="8409952" y="986216"/>
                  </a:lnTo>
                  <a:lnTo>
                    <a:pt x="8365998" y="992124"/>
                  </a:lnTo>
                  <a:lnTo>
                    <a:pt x="165354" y="992124"/>
                  </a:lnTo>
                  <a:lnTo>
                    <a:pt x="121395" y="986216"/>
                  </a:lnTo>
                  <a:lnTo>
                    <a:pt x="81895" y="969546"/>
                  </a:lnTo>
                  <a:lnTo>
                    <a:pt x="48429" y="943689"/>
                  </a:lnTo>
                  <a:lnTo>
                    <a:pt x="22574" y="910223"/>
                  </a:lnTo>
                  <a:lnTo>
                    <a:pt x="5906" y="870724"/>
                  </a:lnTo>
                  <a:lnTo>
                    <a:pt x="0" y="826770"/>
                  </a:lnTo>
                  <a:lnTo>
                    <a:pt x="0" y="165353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34568" y="2209799"/>
              <a:ext cx="8181340" cy="757555"/>
            </a:xfrm>
            <a:custGeom>
              <a:avLst/>
              <a:gdLst/>
              <a:ahLst/>
              <a:cxnLst/>
              <a:rect l="l" t="t" r="r" b="b"/>
              <a:pathLst>
                <a:path w="8181340" h="757555">
                  <a:moveTo>
                    <a:pt x="8180832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8180832" y="757427"/>
                  </a:lnTo>
                  <a:lnTo>
                    <a:pt x="818083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11758" y="2162632"/>
            <a:ext cx="80194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2528570" algn="l"/>
                <a:tab pos="2832100" algn="l"/>
                <a:tab pos="4185920" algn="l"/>
                <a:tab pos="6090920" algn="l"/>
                <a:tab pos="7276465" algn="l"/>
              </a:tabLst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оэ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апн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а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я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разраб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от</a:t>
            </a:r>
            <a:r>
              <a:rPr dirty="0" sz="1800" spc="-30" b="1">
                <a:solidFill>
                  <a:srgbClr val="333E50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а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ре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ализа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ц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ия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ин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иви</a:t>
            </a:r>
            <a:r>
              <a:rPr dirty="0" sz="1800" spc="-25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уал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ь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ны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х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про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г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рамм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ранн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1758" y="2410205"/>
            <a:ext cx="801750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0125" algn="l"/>
                <a:tab pos="1849120" algn="l"/>
                <a:tab pos="2609850" algn="l"/>
                <a:tab pos="2853690" algn="l"/>
                <a:tab pos="3580129" algn="l"/>
                <a:tab pos="3973829" algn="l"/>
                <a:tab pos="5081905" algn="l"/>
                <a:tab pos="6871334" algn="l"/>
                <a:tab pos="7146925" algn="l"/>
              </a:tabLst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пом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щ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(ИПРП)	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тя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м	с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ТМН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	раз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в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ю	взаи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м</a:t>
            </a:r>
            <a:r>
              <a:rPr dirty="0" sz="1800" spc="-45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й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ст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в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ия	и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навы</a:t>
            </a:r>
            <a:r>
              <a:rPr dirty="0" sz="1800" spc="-40" b="1">
                <a:solidFill>
                  <a:srgbClr val="333E50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1758" y="2657094"/>
            <a:ext cx="7297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функционирования; обучение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родителей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процессе домашних</a:t>
            </a:r>
            <a:r>
              <a:rPr dirty="0" sz="1800" spc="-5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визитов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5985" y="3204781"/>
            <a:ext cx="8541385" cy="1000125"/>
            <a:chOff x="645985" y="3204781"/>
            <a:chExt cx="8541385" cy="1000125"/>
          </a:xfrm>
        </p:grpSpPr>
        <p:sp>
          <p:nvSpPr>
            <p:cNvPr id="19" name="object 19"/>
            <p:cNvSpPr/>
            <p:nvPr/>
          </p:nvSpPr>
          <p:spPr>
            <a:xfrm>
              <a:off x="650748" y="3209544"/>
              <a:ext cx="8531860" cy="990600"/>
            </a:xfrm>
            <a:custGeom>
              <a:avLst/>
              <a:gdLst/>
              <a:ahLst/>
              <a:cxnLst/>
              <a:rect l="l" t="t" r="r" b="b"/>
              <a:pathLst>
                <a:path w="8531860" h="990600">
                  <a:moveTo>
                    <a:pt x="8366252" y="0"/>
                  </a:moveTo>
                  <a:lnTo>
                    <a:pt x="165099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499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099" y="990599"/>
                  </a:lnTo>
                  <a:lnTo>
                    <a:pt x="8366252" y="990599"/>
                  </a:lnTo>
                  <a:lnTo>
                    <a:pt x="8410143" y="984702"/>
                  </a:lnTo>
                  <a:lnTo>
                    <a:pt x="8449582" y="968059"/>
                  </a:lnTo>
                  <a:lnTo>
                    <a:pt x="8482996" y="942244"/>
                  </a:lnTo>
                  <a:lnTo>
                    <a:pt x="8508811" y="908830"/>
                  </a:lnTo>
                  <a:lnTo>
                    <a:pt x="8525454" y="869391"/>
                  </a:lnTo>
                  <a:lnTo>
                    <a:pt x="8531352" y="825499"/>
                  </a:lnTo>
                  <a:lnTo>
                    <a:pt x="8531352" y="165100"/>
                  </a:lnTo>
                  <a:lnTo>
                    <a:pt x="8525454" y="121208"/>
                  </a:lnTo>
                  <a:lnTo>
                    <a:pt x="8508811" y="81769"/>
                  </a:lnTo>
                  <a:lnTo>
                    <a:pt x="8482996" y="48355"/>
                  </a:lnTo>
                  <a:lnTo>
                    <a:pt x="8449582" y="22540"/>
                  </a:lnTo>
                  <a:lnTo>
                    <a:pt x="8410143" y="5897"/>
                  </a:lnTo>
                  <a:lnTo>
                    <a:pt x="83662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50748" y="3209544"/>
              <a:ext cx="8531860" cy="990600"/>
            </a:xfrm>
            <a:custGeom>
              <a:avLst/>
              <a:gdLst/>
              <a:ahLst/>
              <a:cxnLst/>
              <a:rect l="l" t="t" r="r" b="b"/>
              <a:pathLst>
                <a:path w="853186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099" y="0"/>
                  </a:lnTo>
                  <a:lnTo>
                    <a:pt x="8366252" y="0"/>
                  </a:lnTo>
                  <a:lnTo>
                    <a:pt x="8410143" y="5897"/>
                  </a:lnTo>
                  <a:lnTo>
                    <a:pt x="8449582" y="22540"/>
                  </a:lnTo>
                  <a:lnTo>
                    <a:pt x="8482996" y="48355"/>
                  </a:lnTo>
                  <a:lnTo>
                    <a:pt x="8508811" y="81769"/>
                  </a:lnTo>
                  <a:lnTo>
                    <a:pt x="8525454" y="121208"/>
                  </a:lnTo>
                  <a:lnTo>
                    <a:pt x="8531352" y="165100"/>
                  </a:lnTo>
                  <a:lnTo>
                    <a:pt x="8531352" y="825499"/>
                  </a:lnTo>
                  <a:lnTo>
                    <a:pt x="8525454" y="869391"/>
                  </a:lnTo>
                  <a:lnTo>
                    <a:pt x="8508811" y="908830"/>
                  </a:lnTo>
                  <a:lnTo>
                    <a:pt x="8482996" y="942244"/>
                  </a:lnTo>
                  <a:lnTo>
                    <a:pt x="8449582" y="968059"/>
                  </a:lnTo>
                  <a:lnTo>
                    <a:pt x="8410143" y="984702"/>
                  </a:lnTo>
                  <a:lnTo>
                    <a:pt x="8366252" y="990599"/>
                  </a:lnTo>
                  <a:lnTo>
                    <a:pt x="165099" y="990599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499"/>
                  </a:lnTo>
                  <a:lnTo>
                    <a:pt x="0" y="165100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96468" y="3325368"/>
              <a:ext cx="8181340" cy="759460"/>
            </a:xfrm>
            <a:custGeom>
              <a:avLst/>
              <a:gdLst/>
              <a:ahLst/>
              <a:cxnLst/>
              <a:rect l="l" t="t" r="r" b="b"/>
              <a:pathLst>
                <a:path w="8181340" h="759460">
                  <a:moveTo>
                    <a:pt x="8180832" y="0"/>
                  </a:moveTo>
                  <a:lnTo>
                    <a:pt x="0" y="0"/>
                  </a:lnTo>
                  <a:lnTo>
                    <a:pt x="0" y="758952"/>
                  </a:lnTo>
                  <a:lnTo>
                    <a:pt x="8180832" y="758952"/>
                  </a:lnTo>
                  <a:lnTo>
                    <a:pt x="818083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73048" y="3280028"/>
            <a:ext cx="8018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Сопровождение</a:t>
            </a:r>
            <a:r>
              <a:rPr dirty="0" sz="1800" spc="9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семей</a:t>
            </a:r>
            <a:r>
              <a:rPr dirty="0" sz="1800" spc="9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r>
              <a:rPr dirty="0" sz="1800" spc="8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детьми</a:t>
            </a:r>
            <a:r>
              <a:rPr dirty="0" sz="1800" spc="8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r>
              <a:rPr dirty="0" sz="1800" spc="8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ТМНР</a:t>
            </a:r>
            <a:r>
              <a:rPr dirty="0" sz="1800" spc="9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на</a:t>
            </a:r>
            <a:r>
              <a:rPr dirty="0" sz="1800" spc="7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всех</a:t>
            </a:r>
            <a:r>
              <a:rPr dirty="0" sz="1800" spc="6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этапах</a:t>
            </a:r>
            <a:r>
              <a:rPr dirty="0" sz="1800" spc="10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реализации</a:t>
            </a:r>
            <a:r>
              <a:rPr dirty="0" sz="1800" spc="8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ИПРП,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048" y="3526917"/>
            <a:ext cx="80187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6405" algn="l"/>
                <a:tab pos="3022600" algn="l"/>
                <a:tab pos="4420235" algn="l"/>
                <a:tab pos="4725035" algn="l"/>
                <a:tab pos="6449060" algn="l"/>
                <a:tab pos="6723380" algn="l"/>
              </a:tabLst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формирование	отношений	партнерства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сотрудничества	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	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родителями,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3048" y="3773500"/>
            <a:ext cx="72847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обеспечение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их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ресурсной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информационно-методической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поддержки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25811" y="1092708"/>
            <a:ext cx="1492250" cy="2784475"/>
          </a:xfrm>
          <a:prstGeom prst="rect">
            <a:avLst/>
          </a:prstGeom>
          <a:solidFill>
            <a:srgbClr val="FFF1CC"/>
          </a:solidFill>
          <a:ln w="9525">
            <a:solidFill>
              <a:srgbClr val="A6A6A6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427990">
              <a:lnSpc>
                <a:spcPct val="100000"/>
              </a:lnSpc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Семьи</a:t>
            </a:r>
            <a:endParaRPr sz="1800">
              <a:latin typeface="Calibri"/>
              <a:cs typeface="Calibri"/>
            </a:endParaRPr>
          </a:p>
          <a:p>
            <a:pPr algn="just" marL="304165" marR="294005" indent="22860">
              <a:lnSpc>
                <a:spcPct val="200000"/>
              </a:lnSpc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целевой  группы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 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детьми</a:t>
            </a:r>
            <a:r>
              <a:rPr dirty="0" sz="1800" spc="-10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56565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ТМНР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80169" y="4376737"/>
            <a:ext cx="8759190" cy="1002030"/>
            <a:chOff x="2880169" y="4376737"/>
            <a:chExt cx="8759190" cy="1002030"/>
          </a:xfrm>
        </p:grpSpPr>
        <p:sp>
          <p:nvSpPr>
            <p:cNvPr id="27" name="object 27"/>
            <p:cNvSpPr/>
            <p:nvPr/>
          </p:nvSpPr>
          <p:spPr>
            <a:xfrm>
              <a:off x="2884932" y="4381500"/>
              <a:ext cx="8749665" cy="992505"/>
            </a:xfrm>
            <a:custGeom>
              <a:avLst/>
              <a:gdLst/>
              <a:ahLst/>
              <a:cxnLst/>
              <a:rect l="l" t="t" r="r" b="b"/>
              <a:pathLst>
                <a:path w="8749665" h="992504">
                  <a:moveTo>
                    <a:pt x="8583930" y="0"/>
                  </a:moveTo>
                  <a:lnTo>
                    <a:pt x="165354" y="0"/>
                  </a:lnTo>
                  <a:lnTo>
                    <a:pt x="121399" y="5907"/>
                  </a:lnTo>
                  <a:lnTo>
                    <a:pt x="81900" y="22577"/>
                  </a:lnTo>
                  <a:lnTo>
                    <a:pt x="48434" y="48434"/>
                  </a:lnTo>
                  <a:lnTo>
                    <a:pt x="22577" y="81900"/>
                  </a:lnTo>
                  <a:lnTo>
                    <a:pt x="5907" y="121399"/>
                  </a:lnTo>
                  <a:lnTo>
                    <a:pt x="0" y="165354"/>
                  </a:lnTo>
                  <a:lnTo>
                    <a:pt x="0" y="826769"/>
                  </a:lnTo>
                  <a:lnTo>
                    <a:pt x="5907" y="870724"/>
                  </a:lnTo>
                  <a:lnTo>
                    <a:pt x="22577" y="910223"/>
                  </a:lnTo>
                  <a:lnTo>
                    <a:pt x="48434" y="943689"/>
                  </a:lnTo>
                  <a:lnTo>
                    <a:pt x="81900" y="969546"/>
                  </a:lnTo>
                  <a:lnTo>
                    <a:pt x="121399" y="986216"/>
                  </a:lnTo>
                  <a:lnTo>
                    <a:pt x="165354" y="992124"/>
                  </a:lnTo>
                  <a:lnTo>
                    <a:pt x="8583930" y="992124"/>
                  </a:lnTo>
                  <a:lnTo>
                    <a:pt x="8627884" y="986216"/>
                  </a:lnTo>
                  <a:lnTo>
                    <a:pt x="8667383" y="969546"/>
                  </a:lnTo>
                  <a:lnTo>
                    <a:pt x="8700849" y="943689"/>
                  </a:lnTo>
                  <a:lnTo>
                    <a:pt x="8726706" y="910223"/>
                  </a:lnTo>
                  <a:lnTo>
                    <a:pt x="8743376" y="870724"/>
                  </a:lnTo>
                  <a:lnTo>
                    <a:pt x="8749284" y="826769"/>
                  </a:lnTo>
                  <a:lnTo>
                    <a:pt x="8749284" y="165354"/>
                  </a:lnTo>
                  <a:lnTo>
                    <a:pt x="8743376" y="121399"/>
                  </a:lnTo>
                  <a:lnTo>
                    <a:pt x="8726706" y="81900"/>
                  </a:lnTo>
                  <a:lnTo>
                    <a:pt x="8700849" y="48434"/>
                  </a:lnTo>
                  <a:lnTo>
                    <a:pt x="8667383" y="22577"/>
                  </a:lnTo>
                  <a:lnTo>
                    <a:pt x="8627884" y="5907"/>
                  </a:lnTo>
                  <a:lnTo>
                    <a:pt x="858393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884932" y="4381500"/>
              <a:ext cx="8749665" cy="992505"/>
            </a:xfrm>
            <a:custGeom>
              <a:avLst/>
              <a:gdLst/>
              <a:ahLst/>
              <a:cxnLst/>
              <a:rect l="l" t="t" r="r" b="b"/>
              <a:pathLst>
                <a:path w="8749665" h="992504">
                  <a:moveTo>
                    <a:pt x="0" y="165354"/>
                  </a:moveTo>
                  <a:lnTo>
                    <a:pt x="5907" y="121399"/>
                  </a:lnTo>
                  <a:lnTo>
                    <a:pt x="22577" y="81900"/>
                  </a:lnTo>
                  <a:lnTo>
                    <a:pt x="48434" y="48434"/>
                  </a:lnTo>
                  <a:lnTo>
                    <a:pt x="81900" y="22577"/>
                  </a:lnTo>
                  <a:lnTo>
                    <a:pt x="121399" y="5907"/>
                  </a:lnTo>
                  <a:lnTo>
                    <a:pt x="165354" y="0"/>
                  </a:lnTo>
                  <a:lnTo>
                    <a:pt x="8583930" y="0"/>
                  </a:lnTo>
                  <a:lnTo>
                    <a:pt x="8627884" y="5907"/>
                  </a:lnTo>
                  <a:lnTo>
                    <a:pt x="8667383" y="22577"/>
                  </a:lnTo>
                  <a:lnTo>
                    <a:pt x="8700849" y="48434"/>
                  </a:lnTo>
                  <a:lnTo>
                    <a:pt x="8726706" y="81900"/>
                  </a:lnTo>
                  <a:lnTo>
                    <a:pt x="8743376" y="121399"/>
                  </a:lnTo>
                  <a:lnTo>
                    <a:pt x="8749284" y="165354"/>
                  </a:lnTo>
                  <a:lnTo>
                    <a:pt x="8749284" y="826769"/>
                  </a:lnTo>
                  <a:lnTo>
                    <a:pt x="8743376" y="870724"/>
                  </a:lnTo>
                  <a:lnTo>
                    <a:pt x="8726706" y="910223"/>
                  </a:lnTo>
                  <a:lnTo>
                    <a:pt x="8700849" y="943689"/>
                  </a:lnTo>
                  <a:lnTo>
                    <a:pt x="8667383" y="969546"/>
                  </a:lnTo>
                  <a:lnTo>
                    <a:pt x="8627884" y="986216"/>
                  </a:lnTo>
                  <a:lnTo>
                    <a:pt x="8583930" y="992124"/>
                  </a:lnTo>
                  <a:lnTo>
                    <a:pt x="165354" y="992124"/>
                  </a:lnTo>
                  <a:lnTo>
                    <a:pt x="121399" y="986216"/>
                  </a:lnTo>
                  <a:lnTo>
                    <a:pt x="81900" y="969546"/>
                  </a:lnTo>
                  <a:lnTo>
                    <a:pt x="48434" y="943689"/>
                  </a:lnTo>
                  <a:lnTo>
                    <a:pt x="22577" y="910223"/>
                  </a:lnTo>
                  <a:lnTo>
                    <a:pt x="5907" y="870724"/>
                  </a:lnTo>
                  <a:lnTo>
                    <a:pt x="0" y="826769"/>
                  </a:lnTo>
                  <a:lnTo>
                    <a:pt x="0" y="165354"/>
                  </a:lnTo>
                  <a:close/>
                </a:path>
              </a:pathLst>
            </a:custGeom>
            <a:ln w="9524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32176" y="4498847"/>
              <a:ext cx="8391525" cy="757555"/>
            </a:xfrm>
            <a:custGeom>
              <a:avLst/>
              <a:gdLst/>
              <a:ahLst/>
              <a:cxnLst/>
              <a:rect l="l" t="t" r="r" b="b"/>
              <a:pathLst>
                <a:path w="8391525" h="757554">
                  <a:moveTo>
                    <a:pt x="8391144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8391144" y="757427"/>
                  </a:lnTo>
                  <a:lnTo>
                    <a:pt x="839114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108705" y="4453254"/>
            <a:ext cx="822705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Освоение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внедрение современных </a:t>
            </a:r>
            <a:r>
              <a:rPr dirty="0" sz="1800" spc="-25" b="1">
                <a:solidFill>
                  <a:srgbClr val="333E50"/>
                </a:solidFill>
                <a:latin typeface="Calibri"/>
                <a:cs typeface="Calibri"/>
              </a:rPr>
              <a:t>подходов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 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технологий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помощи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детям</a:t>
            </a:r>
            <a:r>
              <a:rPr dirty="0" sz="1800" spc="8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08705" y="4700142"/>
            <a:ext cx="8227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ТМНР</a:t>
            </a:r>
            <a:r>
              <a:rPr dirty="0" sz="1800" spc="3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spc="3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их</a:t>
            </a:r>
            <a:r>
              <a:rPr dirty="0" sz="1800" spc="3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семьям</a:t>
            </a:r>
            <a:r>
              <a:rPr dirty="0" sz="1800" spc="3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spc="3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их</a:t>
            </a:r>
            <a:r>
              <a:rPr dirty="0" sz="1800" spc="3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внедрение</a:t>
            </a:r>
            <a:r>
              <a:rPr dirty="0" sz="1800" spc="33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в</a:t>
            </a:r>
            <a:r>
              <a:rPr dirty="0" sz="1800" spc="3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практику</a:t>
            </a:r>
            <a:r>
              <a:rPr dirty="0" sz="1800" spc="32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работы</a:t>
            </a:r>
            <a:r>
              <a:rPr dirty="0" sz="1800" spc="3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служб</a:t>
            </a:r>
            <a:r>
              <a:rPr dirty="0" sz="1800" spc="31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ранней</a:t>
            </a:r>
            <a:r>
              <a:rPr dirty="0" sz="1800" spc="3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помощи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08705" y="4946726"/>
            <a:ext cx="38804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государственных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учреждений</a:t>
            </a:r>
            <a:r>
              <a:rPr dirty="0" sz="1800" spc="-3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региона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898457" y="5571553"/>
            <a:ext cx="8722360" cy="1002030"/>
            <a:chOff x="2898457" y="5571553"/>
            <a:chExt cx="8722360" cy="1002030"/>
          </a:xfrm>
        </p:grpSpPr>
        <p:sp>
          <p:nvSpPr>
            <p:cNvPr id="34" name="object 34"/>
            <p:cNvSpPr/>
            <p:nvPr/>
          </p:nvSpPr>
          <p:spPr>
            <a:xfrm>
              <a:off x="2903220" y="5576315"/>
              <a:ext cx="8712835" cy="992505"/>
            </a:xfrm>
            <a:custGeom>
              <a:avLst/>
              <a:gdLst/>
              <a:ahLst/>
              <a:cxnLst/>
              <a:rect l="l" t="t" r="r" b="b"/>
              <a:pathLst>
                <a:path w="8712835" h="992504">
                  <a:moveTo>
                    <a:pt x="8547354" y="0"/>
                  </a:moveTo>
                  <a:lnTo>
                    <a:pt x="165354" y="0"/>
                  </a:lnTo>
                  <a:lnTo>
                    <a:pt x="121399" y="5906"/>
                  </a:lnTo>
                  <a:lnTo>
                    <a:pt x="81900" y="22574"/>
                  </a:lnTo>
                  <a:lnTo>
                    <a:pt x="48434" y="48429"/>
                  </a:lnTo>
                  <a:lnTo>
                    <a:pt x="22577" y="81895"/>
                  </a:lnTo>
                  <a:lnTo>
                    <a:pt x="5907" y="121395"/>
                  </a:lnTo>
                  <a:lnTo>
                    <a:pt x="0" y="165354"/>
                  </a:lnTo>
                  <a:lnTo>
                    <a:pt x="0" y="826770"/>
                  </a:lnTo>
                  <a:lnTo>
                    <a:pt x="5907" y="870728"/>
                  </a:lnTo>
                  <a:lnTo>
                    <a:pt x="22577" y="910228"/>
                  </a:lnTo>
                  <a:lnTo>
                    <a:pt x="48434" y="943694"/>
                  </a:lnTo>
                  <a:lnTo>
                    <a:pt x="81900" y="969549"/>
                  </a:lnTo>
                  <a:lnTo>
                    <a:pt x="121399" y="986217"/>
                  </a:lnTo>
                  <a:lnTo>
                    <a:pt x="165354" y="992124"/>
                  </a:lnTo>
                  <a:lnTo>
                    <a:pt x="8547354" y="992124"/>
                  </a:lnTo>
                  <a:lnTo>
                    <a:pt x="8591308" y="986217"/>
                  </a:lnTo>
                  <a:lnTo>
                    <a:pt x="8630807" y="969549"/>
                  </a:lnTo>
                  <a:lnTo>
                    <a:pt x="8664273" y="943694"/>
                  </a:lnTo>
                  <a:lnTo>
                    <a:pt x="8690130" y="910228"/>
                  </a:lnTo>
                  <a:lnTo>
                    <a:pt x="8706800" y="870728"/>
                  </a:lnTo>
                  <a:lnTo>
                    <a:pt x="8712708" y="826770"/>
                  </a:lnTo>
                  <a:lnTo>
                    <a:pt x="8712708" y="165354"/>
                  </a:lnTo>
                  <a:lnTo>
                    <a:pt x="8706800" y="121395"/>
                  </a:lnTo>
                  <a:lnTo>
                    <a:pt x="8690130" y="81895"/>
                  </a:lnTo>
                  <a:lnTo>
                    <a:pt x="8664273" y="48429"/>
                  </a:lnTo>
                  <a:lnTo>
                    <a:pt x="8630807" y="22574"/>
                  </a:lnTo>
                  <a:lnTo>
                    <a:pt x="8591308" y="5906"/>
                  </a:lnTo>
                  <a:lnTo>
                    <a:pt x="8547354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03220" y="5576315"/>
              <a:ext cx="8712835" cy="992505"/>
            </a:xfrm>
            <a:custGeom>
              <a:avLst/>
              <a:gdLst/>
              <a:ahLst/>
              <a:cxnLst/>
              <a:rect l="l" t="t" r="r" b="b"/>
              <a:pathLst>
                <a:path w="8712835" h="992504">
                  <a:moveTo>
                    <a:pt x="0" y="165354"/>
                  </a:moveTo>
                  <a:lnTo>
                    <a:pt x="5907" y="121395"/>
                  </a:lnTo>
                  <a:lnTo>
                    <a:pt x="22577" y="81895"/>
                  </a:lnTo>
                  <a:lnTo>
                    <a:pt x="48434" y="48429"/>
                  </a:lnTo>
                  <a:lnTo>
                    <a:pt x="81900" y="22574"/>
                  </a:lnTo>
                  <a:lnTo>
                    <a:pt x="121399" y="5906"/>
                  </a:lnTo>
                  <a:lnTo>
                    <a:pt x="165354" y="0"/>
                  </a:lnTo>
                  <a:lnTo>
                    <a:pt x="8547354" y="0"/>
                  </a:lnTo>
                  <a:lnTo>
                    <a:pt x="8591308" y="5906"/>
                  </a:lnTo>
                  <a:lnTo>
                    <a:pt x="8630807" y="22574"/>
                  </a:lnTo>
                  <a:lnTo>
                    <a:pt x="8664273" y="48429"/>
                  </a:lnTo>
                  <a:lnTo>
                    <a:pt x="8690130" y="81895"/>
                  </a:lnTo>
                  <a:lnTo>
                    <a:pt x="8706800" y="121395"/>
                  </a:lnTo>
                  <a:lnTo>
                    <a:pt x="8712708" y="165354"/>
                  </a:lnTo>
                  <a:lnTo>
                    <a:pt x="8712708" y="826770"/>
                  </a:lnTo>
                  <a:lnTo>
                    <a:pt x="8706800" y="870728"/>
                  </a:lnTo>
                  <a:lnTo>
                    <a:pt x="8690130" y="910228"/>
                  </a:lnTo>
                  <a:lnTo>
                    <a:pt x="8664273" y="943694"/>
                  </a:lnTo>
                  <a:lnTo>
                    <a:pt x="8630807" y="969549"/>
                  </a:lnTo>
                  <a:lnTo>
                    <a:pt x="8591308" y="986217"/>
                  </a:lnTo>
                  <a:lnTo>
                    <a:pt x="8547354" y="992124"/>
                  </a:lnTo>
                  <a:lnTo>
                    <a:pt x="165354" y="992124"/>
                  </a:lnTo>
                  <a:lnTo>
                    <a:pt x="121399" y="986217"/>
                  </a:lnTo>
                  <a:lnTo>
                    <a:pt x="81900" y="969549"/>
                  </a:lnTo>
                  <a:lnTo>
                    <a:pt x="48434" y="943694"/>
                  </a:lnTo>
                  <a:lnTo>
                    <a:pt x="22577" y="910228"/>
                  </a:lnTo>
                  <a:lnTo>
                    <a:pt x="5907" y="870728"/>
                  </a:lnTo>
                  <a:lnTo>
                    <a:pt x="0" y="826770"/>
                  </a:lnTo>
                  <a:lnTo>
                    <a:pt x="0" y="165354"/>
                  </a:lnTo>
                  <a:close/>
                </a:path>
              </a:pathLst>
            </a:custGeom>
            <a:ln w="9525">
              <a:solidFill>
                <a:srgbClr val="2E54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950464" y="5693663"/>
              <a:ext cx="8540750" cy="757555"/>
            </a:xfrm>
            <a:custGeom>
              <a:avLst/>
              <a:gdLst/>
              <a:ahLst/>
              <a:cxnLst/>
              <a:rect l="l" t="t" r="r" b="b"/>
              <a:pathLst>
                <a:path w="8540750" h="757554">
                  <a:moveTo>
                    <a:pt x="8540496" y="0"/>
                  </a:moveTo>
                  <a:lnTo>
                    <a:pt x="0" y="0"/>
                  </a:lnTo>
                  <a:lnTo>
                    <a:pt x="0" y="757428"/>
                  </a:lnTo>
                  <a:lnTo>
                    <a:pt x="8540496" y="757428"/>
                  </a:lnTo>
                  <a:lnTo>
                    <a:pt x="8540496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127375" y="5648045"/>
            <a:ext cx="8376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7470" algn="l"/>
                <a:tab pos="3088005" algn="l"/>
                <a:tab pos="4589780" algn="l"/>
                <a:tab pos="5453380" algn="l"/>
                <a:tab pos="6426200" algn="l"/>
                <a:tab pos="6689725" algn="l"/>
                <a:tab pos="7499350" algn="l"/>
                <a:tab pos="8250555" algn="l"/>
              </a:tabLst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овыше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н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	</a:t>
            </a:r>
            <a:r>
              <a:rPr dirty="0" sz="1800" spc="-40" b="1">
                <a:solidFill>
                  <a:srgbClr val="333E50"/>
                </a:solidFill>
                <a:latin typeface="Calibri"/>
                <a:cs typeface="Calibri"/>
              </a:rPr>
              <a:t>к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ом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spc="-20" b="1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нтн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о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ст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сп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е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циа</a:t>
            </a:r>
            <a:r>
              <a:rPr dirty="0" sz="1800" spc="-15" b="1">
                <a:solidFill>
                  <a:srgbClr val="333E50"/>
                </a:solidFill>
                <a:latin typeface="Calibri"/>
                <a:cs typeface="Calibri"/>
              </a:rPr>
              <a:t>л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</a:t>
            </a:r>
            <a:r>
              <a:rPr dirty="0" sz="1800" spc="-30" b="1">
                <a:solidFill>
                  <a:srgbClr val="333E50"/>
                </a:solidFill>
                <a:latin typeface="Calibri"/>
                <a:cs typeface="Calibri"/>
              </a:rPr>
              <a:t>т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ов	ранней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мо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щ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	и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д</a:t>
            </a:r>
            <a:r>
              <a:rPr dirty="0" sz="1800" spc="-25" b="1">
                <a:solidFill>
                  <a:srgbClr val="333E50"/>
                </a:solidFill>
                <a:latin typeface="Calibri"/>
                <a:cs typeface="Calibri"/>
              </a:rPr>
              <a:t>р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угих	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слу</a:t>
            </a:r>
            <a:r>
              <a:rPr dirty="0" sz="1800" spc="5" b="1">
                <a:solidFill>
                  <a:srgbClr val="333E50"/>
                </a:solidFill>
                <a:latin typeface="Calibri"/>
                <a:cs typeface="Calibri"/>
              </a:rPr>
              <a:t>ж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б	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27375" y="5894933"/>
            <a:ext cx="8375650" cy="54673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работе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детьми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с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ТМНР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и их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семьями,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организация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программ профессионального 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совершенствования, супервизий, </a:t>
            </a:r>
            <a:r>
              <a:rPr dirty="0" sz="1800" spc="-10" b="1">
                <a:solidFill>
                  <a:srgbClr val="333E50"/>
                </a:solidFill>
                <a:latin typeface="Calibri"/>
                <a:cs typeface="Calibri"/>
              </a:rPr>
              <a:t>профессионального</a:t>
            </a:r>
            <a:r>
              <a:rPr dirty="0" sz="1800" spc="-7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обмена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0580" y="4440935"/>
            <a:ext cx="1838325" cy="2127885"/>
          </a:xfrm>
          <a:prstGeom prst="rect">
            <a:avLst/>
          </a:prstGeom>
          <a:solidFill>
            <a:srgbClr val="DAE2F3"/>
          </a:solidFill>
          <a:ln w="9525">
            <a:solidFill>
              <a:srgbClr val="A6A6A6"/>
            </a:solidFill>
          </a:ln>
        </p:spPr>
        <p:txBody>
          <a:bodyPr wrap="square" lIns="0" tIns="1276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Службы</a:t>
            </a:r>
            <a:r>
              <a:rPr dirty="0" sz="1800" spc="-25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333E50"/>
                </a:solidFill>
                <a:latin typeface="Calibri"/>
                <a:cs typeface="Calibri"/>
              </a:rPr>
              <a:t>ранней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помощи</a:t>
            </a:r>
            <a:endParaRPr sz="1800">
              <a:latin typeface="Calibri"/>
              <a:cs typeface="Calibri"/>
            </a:endParaRPr>
          </a:p>
          <a:p>
            <a:pPr algn="ctr" marL="121285" marR="115570">
              <a:lnSpc>
                <a:spcPct val="150000"/>
              </a:lnSpc>
            </a:pP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региона;  профессиональ  ное</a:t>
            </a:r>
            <a:r>
              <a:rPr dirty="0" sz="1800" spc="-80" b="1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333E50"/>
                </a:solidFill>
                <a:latin typeface="Calibri"/>
                <a:cs typeface="Calibri"/>
              </a:rPr>
              <a:t>сообщество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2065" y="329311"/>
            <a:ext cx="567055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F37A03"/>
                </a:solidFill>
              </a:rPr>
              <a:t>Итоги </a:t>
            </a:r>
            <a:r>
              <a:rPr dirty="0" sz="2800" spc="-5">
                <a:solidFill>
                  <a:srgbClr val="F37A03"/>
                </a:solidFill>
              </a:rPr>
              <a:t>реализации в 2019-2020</a:t>
            </a:r>
            <a:r>
              <a:rPr dirty="0" sz="2800" spc="95">
                <a:solidFill>
                  <a:srgbClr val="F37A03"/>
                </a:solidFill>
              </a:rPr>
              <a:t> </a:t>
            </a:r>
            <a:r>
              <a:rPr dirty="0" sz="2800" spc="-25">
                <a:solidFill>
                  <a:srgbClr val="F37A03"/>
                </a:solidFill>
              </a:rPr>
              <a:t>годах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27304" y="1165860"/>
            <a:ext cx="3669791" cy="489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9719714" y="2711323"/>
            <a:ext cx="1610995" cy="1611630"/>
            <a:chOff x="9719714" y="2711323"/>
            <a:chExt cx="1610995" cy="1611630"/>
          </a:xfrm>
        </p:grpSpPr>
        <p:sp>
          <p:nvSpPr>
            <p:cNvPr id="5" name="object 5"/>
            <p:cNvSpPr/>
            <p:nvPr/>
          </p:nvSpPr>
          <p:spPr>
            <a:xfrm>
              <a:off x="10525378" y="2720848"/>
              <a:ext cx="398145" cy="796290"/>
            </a:xfrm>
            <a:custGeom>
              <a:avLst/>
              <a:gdLst/>
              <a:ahLst/>
              <a:cxnLst/>
              <a:rect l="l" t="t" r="r" b="b"/>
              <a:pathLst>
                <a:path w="398145" h="796289">
                  <a:moveTo>
                    <a:pt x="0" y="0"/>
                  </a:moveTo>
                  <a:lnTo>
                    <a:pt x="0" y="796036"/>
                  </a:lnTo>
                  <a:lnTo>
                    <a:pt x="398018" y="106679"/>
                  </a:lnTo>
                  <a:lnTo>
                    <a:pt x="351896" y="82041"/>
                  </a:lnTo>
                  <a:lnTo>
                    <a:pt x="304413" y="60543"/>
                  </a:lnTo>
                  <a:lnTo>
                    <a:pt x="255730" y="42229"/>
                  </a:lnTo>
                  <a:lnTo>
                    <a:pt x="206009" y="27146"/>
                  </a:lnTo>
                  <a:lnTo>
                    <a:pt x="155414" y="15336"/>
                  </a:lnTo>
                  <a:lnTo>
                    <a:pt x="104106" y="6846"/>
                  </a:lnTo>
                  <a:lnTo>
                    <a:pt x="52247" y="17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525378" y="2827528"/>
              <a:ext cx="689610" cy="689610"/>
            </a:xfrm>
            <a:custGeom>
              <a:avLst/>
              <a:gdLst/>
              <a:ahLst/>
              <a:cxnLst/>
              <a:rect l="l" t="t" r="r" b="b"/>
              <a:pathLst>
                <a:path w="689609" h="689610">
                  <a:moveTo>
                    <a:pt x="398018" y="0"/>
                  </a:moveTo>
                  <a:lnTo>
                    <a:pt x="0" y="689356"/>
                  </a:lnTo>
                  <a:lnTo>
                    <a:pt x="689355" y="291338"/>
                  </a:lnTo>
                  <a:lnTo>
                    <a:pt x="661747" y="246935"/>
                  </a:lnTo>
                  <a:lnTo>
                    <a:pt x="631386" y="204579"/>
                  </a:lnTo>
                  <a:lnTo>
                    <a:pt x="598391" y="164386"/>
                  </a:lnTo>
                  <a:lnTo>
                    <a:pt x="562879" y="126476"/>
                  </a:lnTo>
                  <a:lnTo>
                    <a:pt x="524969" y="90964"/>
                  </a:lnTo>
                  <a:lnTo>
                    <a:pt x="484776" y="57969"/>
                  </a:lnTo>
                  <a:lnTo>
                    <a:pt x="442420" y="27608"/>
                  </a:lnTo>
                  <a:lnTo>
                    <a:pt x="39801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25378" y="2827528"/>
              <a:ext cx="689610" cy="689610"/>
            </a:xfrm>
            <a:custGeom>
              <a:avLst/>
              <a:gdLst/>
              <a:ahLst/>
              <a:cxnLst/>
              <a:rect l="l" t="t" r="r" b="b"/>
              <a:pathLst>
                <a:path w="689609" h="689610">
                  <a:moveTo>
                    <a:pt x="398018" y="0"/>
                  </a:moveTo>
                  <a:lnTo>
                    <a:pt x="442420" y="27608"/>
                  </a:lnTo>
                  <a:lnTo>
                    <a:pt x="484776" y="57969"/>
                  </a:lnTo>
                  <a:lnTo>
                    <a:pt x="524969" y="90964"/>
                  </a:lnTo>
                  <a:lnTo>
                    <a:pt x="562879" y="126476"/>
                  </a:lnTo>
                  <a:lnTo>
                    <a:pt x="598391" y="164386"/>
                  </a:lnTo>
                  <a:lnTo>
                    <a:pt x="631386" y="204579"/>
                  </a:lnTo>
                  <a:lnTo>
                    <a:pt x="661747" y="246935"/>
                  </a:lnTo>
                  <a:lnTo>
                    <a:pt x="689355" y="291338"/>
                  </a:lnTo>
                  <a:lnTo>
                    <a:pt x="0" y="689356"/>
                  </a:lnTo>
                  <a:lnTo>
                    <a:pt x="398018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525378" y="3118866"/>
              <a:ext cx="796290" cy="796290"/>
            </a:xfrm>
            <a:custGeom>
              <a:avLst/>
              <a:gdLst/>
              <a:ahLst/>
              <a:cxnLst/>
              <a:rect l="l" t="t" r="r" b="b"/>
              <a:pathLst>
                <a:path w="796290" h="796289">
                  <a:moveTo>
                    <a:pt x="689355" y="0"/>
                  </a:moveTo>
                  <a:lnTo>
                    <a:pt x="0" y="398018"/>
                  </a:lnTo>
                  <a:lnTo>
                    <a:pt x="689355" y="796036"/>
                  </a:lnTo>
                  <a:lnTo>
                    <a:pt x="712980" y="752009"/>
                  </a:lnTo>
                  <a:lnTo>
                    <a:pt x="733652" y="706936"/>
                  </a:lnTo>
                  <a:lnTo>
                    <a:pt x="751370" y="660954"/>
                  </a:lnTo>
                  <a:lnTo>
                    <a:pt x="766136" y="614205"/>
                  </a:lnTo>
                  <a:lnTo>
                    <a:pt x="777948" y="566827"/>
                  </a:lnTo>
                  <a:lnTo>
                    <a:pt x="786807" y="518960"/>
                  </a:lnTo>
                  <a:lnTo>
                    <a:pt x="792713" y="470742"/>
                  </a:lnTo>
                  <a:lnTo>
                    <a:pt x="795666" y="422314"/>
                  </a:lnTo>
                  <a:lnTo>
                    <a:pt x="795666" y="373816"/>
                  </a:lnTo>
                  <a:lnTo>
                    <a:pt x="792713" y="325385"/>
                  </a:lnTo>
                  <a:lnTo>
                    <a:pt x="786807" y="277162"/>
                  </a:lnTo>
                  <a:lnTo>
                    <a:pt x="777948" y="229287"/>
                  </a:lnTo>
                  <a:lnTo>
                    <a:pt x="766136" y="181898"/>
                  </a:lnTo>
                  <a:lnTo>
                    <a:pt x="751370" y="135136"/>
                  </a:lnTo>
                  <a:lnTo>
                    <a:pt x="733652" y="89139"/>
                  </a:lnTo>
                  <a:lnTo>
                    <a:pt x="712980" y="44047"/>
                  </a:lnTo>
                  <a:lnTo>
                    <a:pt x="68935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525378" y="3118866"/>
              <a:ext cx="796290" cy="796290"/>
            </a:xfrm>
            <a:custGeom>
              <a:avLst/>
              <a:gdLst/>
              <a:ahLst/>
              <a:cxnLst/>
              <a:rect l="l" t="t" r="r" b="b"/>
              <a:pathLst>
                <a:path w="796290" h="796289">
                  <a:moveTo>
                    <a:pt x="689355" y="0"/>
                  </a:moveTo>
                  <a:lnTo>
                    <a:pt x="712980" y="44047"/>
                  </a:lnTo>
                  <a:lnTo>
                    <a:pt x="733652" y="89139"/>
                  </a:lnTo>
                  <a:lnTo>
                    <a:pt x="751370" y="135136"/>
                  </a:lnTo>
                  <a:lnTo>
                    <a:pt x="766136" y="181898"/>
                  </a:lnTo>
                  <a:lnTo>
                    <a:pt x="777948" y="229287"/>
                  </a:lnTo>
                  <a:lnTo>
                    <a:pt x="786807" y="277162"/>
                  </a:lnTo>
                  <a:lnTo>
                    <a:pt x="792713" y="325385"/>
                  </a:lnTo>
                  <a:lnTo>
                    <a:pt x="795666" y="373816"/>
                  </a:lnTo>
                  <a:lnTo>
                    <a:pt x="795666" y="422314"/>
                  </a:lnTo>
                  <a:lnTo>
                    <a:pt x="792713" y="470742"/>
                  </a:lnTo>
                  <a:lnTo>
                    <a:pt x="786807" y="518960"/>
                  </a:lnTo>
                  <a:lnTo>
                    <a:pt x="777948" y="566827"/>
                  </a:lnTo>
                  <a:lnTo>
                    <a:pt x="766136" y="614205"/>
                  </a:lnTo>
                  <a:lnTo>
                    <a:pt x="751370" y="660954"/>
                  </a:lnTo>
                  <a:lnTo>
                    <a:pt x="733652" y="706936"/>
                  </a:lnTo>
                  <a:lnTo>
                    <a:pt x="712980" y="752009"/>
                  </a:lnTo>
                  <a:lnTo>
                    <a:pt x="689355" y="796036"/>
                  </a:lnTo>
                  <a:lnTo>
                    <a:pt x="0" y="398018"/>
                  </a:lnTo>
                  <a:lnTo>
                    <a:pt x="68935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729239" y="2720848"/>
              <a:ext cx="1485900" cy="1592580"/>
            </a:xfrm>
            <a:custGeom>
              <a:avLst/>
              <a:gdLst/>
              <a:ahLst/>
              <a:cxnLst/>
              <a:rect l="l" t="t" r="r" b="b"/>
              <a:pathLst>
                <a:path w="1485900" h="1592579">
                  <a:moveTo>
                    <a:pt x="796139" y="0"/>
                  </a:moveTo>
                  <a:lnTo>
                    <a:pt x="746202" y="1563"/>
                  </a:lnTo>
                  <a:lnTo>
                    <a:pt x="696832" y="6208"/>
                  </a:lnTo>
                  <a:lnTo>
                    <a:pt x="648150" y="13863"/>
                  </a:lnTo>
                  <a:lnTo>
                    <a:pt x="600278" y="24460"/>
                  </a:lnTo>
                  <a:lnTo>
                    <a:pt x="553336" y="37928"/>
                  </a:lnTo>
                  <a:lnTo>
                    <a:pt x="507446" y="54196"/>
                  </a:lnTo>
                  <a:lnTo>
                    <a:pt x="462730" y="73196"/>
                  </a:lnTo>
                  <a:lnTo>
                    <a:pt x="419308" y="94857"/>
                  </a:lnTo>
                  <a:lnTo>
                    <a:pt x="377303" y="119109"/>
                  </a:lnTo>
                  <a:lnTo>
                    <a:pt x="336834" y="145883"/>
                  </a:lnTo>
                  <a:lnTo>
                    <a:pt x="298024" y="175108"/>
                  </a:lnTo>
                  <a:lnTo>
                    <a:pt x="260994" y="206714"/>
                  </a:lnTo>
                  <a:lnTo>
                    <a:pt x="225864" y="240631"/>
                  </a:lnTo>
                  <a:lnTo>
                    <a:pt x="192757" y="276791"/>
                  </a:lnTo>
                  <a:lnTo>
                    <a:pt x="161794" y="315121"/>
                  </a:lnTo>
                  <a:lnTo>
                    <a:pt x="133095" y="355554"/>
                  </a:lnTo>
                  <a:lnTo>
                    <a:pt x="106783" y="398017"/>
                  </a:lnTo>
                  <a:lnTo>
                    <a:pt x="83793" y="440741"/>
                  </a:lnTo>
                  <a:lnTo>
                    <a:pt x="63655" y="484224"/>
                  </a:lnTo>
                  <a:lnTo>
                    <a:pt x="46340" y="528353"/>
                  </a:lnTo>
                  <a:lnTo>
                    <a:pt x="31815" y="573015"/>
                  </a:lnTo>
                  <a:lnTo>
                    <a:pt x="20052" y="618096"/>
                  </a:lnTo>
                  <a:lnTo>
                    <a:pt x="11019" y="663481"/>
                  </a:lnTo>
                  <a:lnTo>
                    <a:pt x="4687" y="709058"/>
                  </a:lnTo>
                  <a:lnTo>
                    <a:pt x="1024" y="754712"/>
                  </a:lnTo>
                  <a:lnTo>
                    <a:pt x="0" y="800330"/>
                  </a:lnTo>
                  <a:lnTo>
                    <a:pt x="1584" y="845798"/>
                  </a:lnTo>
                  <a:lnTo>
                    <a:pt x="5747" y="891001"/>
                  </a:lnTo>
                  <a:lnTo>
                    <a:pt x="12457" y="935827"/>
                  </a:lnTo>
                  <a:lnTo>
                    <a:pt x="21685" y="980162"/>
                  </a:lnTo>
                  <a:lnTo>
                    <a:pt x="33400" y="1023891"/>
                  </a:lnTo>
                  <a:lnTo>
                    <a:pt x="47570" y="1066901"/>
                  </a:lnTo>
                  <a:lnTo>
                    <a:pt x="64167" y="1109078"/>
                  </a:lnTo>
                  <a:lnTo>
                    <a:pt x="83159" y="1150309"/>
                  </a:lnTo>
                  <a:lnTo>
                    <a:pt x="104516" y="1190479"/>
                  </a:lnTo>
                  <a:lnTo>
                    <a:pt x="128207" y="1229475"/>
                  </a:lnTo>
                  <a:lnTo>
                    <a:pt x="154202" y="1267183"/>
                  </a:lnTo>
                  <a:lnTo>
                    <a:pt x="182471" y="1303489"/>
                  </a:lnTo>
                  <a:lnTo>
                    <a:pt x="212983" y="1338280"/>
                  </a:lnTo>
                  <a:lnTo>
                    <a:pt x="245707" y="1371441"/>
                  </a:lnTo>
                  <a:lnTo>
                    <a:pt x="280614" y="1402860"/>
                  </a:lnTo>
                  <a:lnTo>
                    <a:pt x="317672" y="1432421"/>
                  </a:lnTo>
                  <a:lnTo>
                    <a:pt x="356851" y="1460012"/>
                  </a:lnTo>
                  <a:lnTo>
                    <a:pt x="398121" y="1485519"/>
                  </a:lnTo>
                  <a:lnTo>
                    <a:pt x="440844" y="1508508"/>
                  </a:lnTo>
                  <a:lnTo>
                    <a:pt x="484325" y="1528644"/>
                  </a:lnTo>
                  <a:lnTo>
                    <a:pt x="528452" y="1545957"/>
                  </a:lnTo>
                  <a:lnTo>
                    <a:pt x="573111" y="1560479"/>
                  </a:lnTo>
                  <a:lnTo>
                    <a:pt x="618188" y="1572238"/>
                  </a:lnTo>
                  <a:lnTo>
                    <a:pt x="663569" y="1581266"/>
                  </a:lnTo>
                  <a:lnTo>
                    <a:pt x="709140" y="1587594"/>
                  </a:lnTo>
                  <a:lnTo>
                    <a:pt x="754789" y="1591251"/>
                  </a:lnTo>
                  <a:lnTo>
                    <a:pt x="800401" y="1592269"/>
                  </a:lnTo>
                  <a:lnTo>
                    <a:pt x="845862" y="1590678"/>
                  </a:lnTo>
                  <a:lnTo>
                    <a:pt x="891059" y="1586509"/>
                  </a:lnTo>
                  <a:lnTo>
                    <a:pt x="935878" y="1579791"/>
                  </a:lnTo>
                  <a:lnTo>
                    <a:pt x="980205" y="1570556"/>
                  </a:lnTo>
                  <a:lnTo>
                    <a:pt x="1023927" y="1558835"/>
                  </a:lnTo>
                  <a:lnTo>
                    <a:pt x="1066930" y="1544657"/>
                  </a:lnTo>
                  <a:lnTo>
                    <a:pt x="1109100" y="1528054"/>
                  </a:lnTo>
                  <a:lnTo>
                    <a:pt x="1150324" y="1509055"/>
                  </a:lnTo>
                  <a:lnTo>
                    <a:pt x="1190488" y="1487692"/>
                  </a:lnTo>
                  <a:lnTo>
                    <a:pt x="1229478" y="1463994"/>
                  </a:lnTo>
                  <a:lnTo>
                    <a:pt x="1267180" y="1437993"/>
                  </a:lnTo>
                  <a:lnTo>
                    <a:pt x="1303482" y="1409719"/>
                  </a:lnTo>
                  <a:lnTo>
                    <a:pt x="1338268" y="1379203"/>
                  </a:lnTo>
                  <a:lnTo>
                    <a:pt x="1371425" y="1346475"/>
                  </a:lnTo>
                  <a:lnTo>
                    <a:pt x="1402840" y="1311565"/>
                  </a:lnTo>
                  <a:lnTo>
                    <a:pt x="1432400" y="1274505"/>
                  </a:lnTo>
                  <a:lnTo>
                    <a:pt x="1459989" y="1235324"/>
                  </a:lnTo>
                  <a:lnTo>
                    <a:pt x="1485495" y="1194053"/>
                  </a:lnTo>
                  <a:lnTo>
                    <a:pt x="796139" y="796036"/>
                  </a:lnTo>
                  <a:lnTo>
                    <a:pt x="79613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729239" y="2720848"/>
              <a:ext cx="1485900" cy="1592580"/>
            </a:xfrm>
            <a:custGeom>
              <a:avLst/>
              <a:gdLst/>
              <a:ahLst/>
              <a:cxnLst/>
              <a:rect l="l" t="t" r="r" b="b"/>
              <a:pathLst>
                <a:path w="1485900" h="1592579">
                  <a:moveTo>
                    <a:pt x="1485495" y="1194053"/>
                  </a:moveTo>
                  <a:lnTo>
                    <a:pt x="1459989" y="1235324"/>
                  </a:lnTo>
                  <a:lnTo>
                    <a:pt x="1432400" y="1274505"/>
                  </a:lnTo>
                  <a:lnTo>
                    <a:pt x="1402840" y="1311565"/>
                  </a:lnTo>
                  <a:lnTo>
                    <a:pt x="1371425" y="1346475"/>
                  </a:lnTo>
                  <a:lnTo>
                    <a:pt x="1338268" y="1379203"/>
                  </a:lnTo>
                  <a:lnTo>
                    <a:pt x="1303482" y="1409719"/>
                  </a:lnTo>
                  <a:lnTo>
                    <a:pt x="1267180" y="1437993"/>
                  </a:lnTo>
                  <a:lnTo>
                    <a:pt x="1229478" y="1463994"/>
                  </a:lnTo>
                  <a:lnTo>
                    <a:pt x="1190488" y="1487692"/>
                  </a:lnTo>
                  <a:lnTo>
                    <a:pt x="1150324" y="1509055"/>
                  </a:lnTo>
                  <a:lnTo>
                    <a:pt x="1109100" y="1528054"/>
                  </a:lnTo>
                  <a:lnTo>
                    <a:pt x="1066930" y="1544657"/>
                  </a:lnTo>
                  <a:lnTo>
                    <a:pt x="1023927" y="1558835"/>
                  </a:lnTo>
                  <a:lnTo>
                    <a:pt x="980205" y="1570556"/>
                  </a:lnTo>
                  <a:lnTo>
                    <a:pt x="935878" y="1579791"/>
                  </a:lnTo>
                  <a:lnTo>
                    <a:pt x="891059" y="1586509"/>
                  </a:lnTo>
                  <a:lnTo>
                    <a:pt x="845862" y="1590678"/>
                  </a:lnTo>
                  <a:lnTo>
                    <a:pt x="800401" y="1592269"/>
                  </a:lnTo>
                  <a:lnTo>
                    <a:pt x="754789" y="1591251"/>
                  </a:lnTo>
                  <a:lnTo>
                    <a:pt x="709140" y="1587594"/>
                  </a:lnTo>
                  <a:lnTo>
                    <a:pt x="663569" y="1581266"/>
                  </a:lnTo>
                  <a:lnTo>
                    <a:pt x="618188" y="1572238"/>
                  </a:lnTo>
                  <a:lnTo>
                    <a:pt x="573111" y="1560479"/>
                  </a:lnTo>
                  <a:lnTo>
                    <a:pt x="528452" y="1545957"/>
                  </a:lnTo>
                  <a:lnTo>
                    <a:pt x="484325" y="1528644"/>
                  </a:lnTo>
                  <a:lnTo>
                    <a:pt x="440844" y="1508508"/>
                  </a:lnTo>
                  <a:lnTo>
                    <a:pt x="398121" y="1485519"/>
                  </a:lnTo>
                  <a:lnTo>
                    <a:pt x="356851" y="1460012"/>
                  </a:lnTo>
                  <a:lnTo>
                    <a:pt x="317672" y="1432421"/>
                  </a:lnTo>
                  <a:lnTo>
                    <a:pt x="280614" y="1402860"/>
                  </a:lnTo>
                  <a:lnTo>
                    <a:pt x="245707" y="1371441"/>
                  </a:lnTo>
                  <a:lnTo>
                    <a:pt x="212983" y="1338280"/>
                  </a:lnTo>
                  <a:lnTo>
                    <a:pt x="182471" y="1303489"/>
                  </a:lnTo>
                  <a:lnTo>
                    <a:pt x="154202" y="1267183"/>
                  </a:lnTo>
                  <a:lnTo>
                    <a:pt x="128207" y="1229475"/>
                  </a:lnTo>
                  <a:lnTo>
                    <a:pt x="104516" y="1190479"/>
                  </a:lnTo>
                  <a:lnTo>
                    <a:pt x="83159" y="1150309"/>
                  </a:lnTo>
                  <a:lnTo>
                    <a:pt x="64167" y="1109078"/>
                  </a:lnTo>
                  <a:lnTo>
                    <a:pt x="47570" y="1066901"/>
                  </a:lnTo>
                  <a:lnTo>
                    <a:pt x="33400" y="1023891"/>
                  </a:lnTo>
                  <a:lnTo>
                    <a:pt x="21685" y="980162"/>
                  </a:lnTo>
                  <a:lnTo>
                    <a:pt x="12457" y="935827"/>
                  </a:lnTo>
                  <a:lnTo>
                    <a:pt x="5747" y="891001"/>
                  </a:lnTo>
                  <a:lnTo>
                    <a:pt x="1584" y="845798"/>
                  </a:lnTo>
                  <a:lnTo>
                    <a:pt x="0" y="800330"/>
                  </a:lnTo>
                  <a:lnTo>
                    <a:pt x="1024" y="754712"/>
                  </a:lnTo>
                  <a:lnTo>
                    <a:pt x="4687" y="709058"/>
                  </a:lnTo>
                  <a:lnTo>
                    <a:pt x="11019" y="663481"/>
                  </a:lnTo>
                  <a:lnTo>
                    <a:pt x="20052" y="618096"/>
                  </a:lnTo>
                  <a:lnTo>
                    <a:pt x="31815" y="573015"/>
                  </a:lnTo>
                  <a:lnTo>
                    <a:pt x="46340" y="528353"/>
                  </a:lnTo>
                  <a:lnTo>
                    <a:pt x="63655" y="484224"/>
                  </a:lnTo>
                  <a:lnTo>
                    <a:pt x="83793" y="440741"/>
                  </a:lnTo>
                  <a:lnTo>
                    <a:pt x="106783" y="398017"/>
                  </a:lnTo>
                  <a:lnTo>
                    <a:pt x="133095" y="355554"/>
                  </a:lnTo>
                  <a:lnTo>
                    <a:pt x="161794" y="315121"/>
                  </a:lnTo>
                  <a:lnTo>
                    <a:pt x="192757" y="276791"/>
                  </a:lnTo>
                  <a:lnTo>
                    <a:pt x="225864" y="240631"/>
                  </a:lnTo>
                  <a:lnTo>
                    <a:pt x="260994" y="206714"/>
                  </a:lnTo>
                  <a:lnTo>
                    <a:pt x="298024" y="175108"/>
                  </a:lnTo>
                  <a:lnTo>
                    <a:pt x="336834" y="145883"/>
                  </a:lnTo>
                  <a:lnTo>
                    <a:pt x="377303" y="119109"/>
                  </a:lnTo>
                  <a:lnTo>
                    <a:pt x="419308" y="94857"/>
                  </a:lnTo>
                  <a:lnTo>
                    <a:pt x="462730" y="73196"/>
                  </a:lnTo>
                  <a:lnTo>
                    <a:pt x="507446" y="54196"/>
                  </a:lnTo>
                  <a:lnTo>
                    <a:pt x="553336" y="37928"/>
                  </a:lnTo>
                  <a:lnTo>
                    <a:pt x="600278" y="24460"/>
                  </a:lnTo>
                  <a:lnTo>
                    <a:pt x="648150" y="13863"/>
                  </a:lnTo>
                  <a:lnTo>
                    <a:pt x="696832" y="6208"/>
                  </a:lnTo>
                  <a:lnTo>
                    <a:pt x="746202" y="1563"/>
                  </a:lnTo>
                  <a:lnTo>
                    <a:pt x="796139" y="0"/>
                  </a:lnTo>
                  <a:lnTo>
                    <a:pt x="796139" y="796036"/>
                  </a:lnTo>
                  <a:lnTo>
                    <a:pt x="1485495" y="1194053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0607929" y="2861817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3778" y="2957322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16995" y="3346450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73005" y="3523615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31069" y="1357706"/>
            <a:ext cx="1267460" cy="597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3810">
              <a:lnSpc>
                <a:spcPct val="100000"/>
              </a:lnSpc>
              <a:spcBef>
                <a:spcPts val="110"/>
              </a:spcBef>
            </a:pP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Этап </a:t>
            </a: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3</a:t>
            </a:r>
            <a:endParaRPr sz="185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50"/>
              </a:spcBef>
            </a:pP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(м</a:t>
            </a: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а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й</a:t>
            </a:r>
            <a:r>
              <a:rPr dirty="0" sz="1850" spc="-10" b="1">
                <a:solidFill>
                  <a:srgbClr val="767070"/>
                </a:solidFill>
                <a:latin typeface="Calibri"/>
                <a:cs typeface="Calibri"/>
              </a:rPr>
              <a:t>-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а</a:t>
            </a:r>
            <a:r>
              <a:rPr dirty="0" sz="1850" spc="10" b="1">
                <a:solidFill>
                  <a:srgbClr val="767070"/>
                </a:solidFill>
                <a:latin typeface="Calibri"/>
                <a:cs typeface="Calibri"/>
              </a:rPr>
              <a:t>в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г</a:t>
            </a:r>
            <a:r>
              <a:rPr dirty="0" sz="1850" spc="-20" b="1">
                <a:solidFill>
                  <a:srgbClr val="767070"/>
                </a:solidFill>
                <a:latin typeface="Calibri"/>
                <a:cs typeface="Calibri"/>
              </a:rPr>
              <a:t>у</a:t>
            </a:r>
            <a:r>
              <a:rPr dirty="0" sz="1850" spc="-5" b="1">
                <a:solidFill>
                  <a:srgbClr val="767070"/>
                </a:solidFill>
                <a:latin typeface="Calibri"/>
                <a:cs typeface="Calibri"/>
              </a:rPr>
              <a:t>ст)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43643" y="1286255"/>
            <a:ext cx="2228215" cy="3672840"/>
          </a:xfrm>
          <a:custGeom>
            <a:avLst/>
            <a:gdLst/>
            <a:ahLst/>
            <a:cxnLst/>
            <a:rect l="l" t="t" r="r" b="b"/>
            <a:pathLst>
              <a:path w="2228215" h="3672840">
                <a:moveTo>
                  <a:pt x="0" y="3672840"/>
                </a:moveTo>
                <a:lnTo>
                  <a:pt x="2228088" y="3672840"/>
                </a:lnTo>
                <a:lnTo>
                  <a:pt x="2228088" y="0"/>
                </a:lnTo>
                <a:lnTo>
                  <a:pt x="0" y="0"/>
                </a:lnTo>
                <a:lnTo>
                  <a:pt x="0" y="36728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7198209" y="2767710"/>
            <a:ext cx="1701164" cy="1701164"/>
            <a:chOff x="7198209" y="2767710"/>
            <a:chExt cx="1701164" cy="1701164"/>
          </a:xfrm>
        </p:grpSpPr>
        <p:sp>
          <p:nvSpPr>
            <p:cNvPr id="19" name="object 19"/>
            <p:cNvSpPr/>
            <p:nvPr/>
          </p:nvSpPr>
          <p:spPr>
            <a:xfrm>
              <a:off x="8042783" y="2777235"/>
              <a:ext cx="417830" cy="835660"/>
            </a:xfrm>
            <a:custGeom>
              <a:avLst/>
              <a:gdLst/>
              <a:ahLst/>
              <a:cxnLst/>
              <a:rect l="l" t="t" r="r" b="b"/>
              <a:pathLst>
                <a:path w="417829" h="835660">
                  <a:moveTo>
                    <a:pt x="0" y="0"/>
                  </a:moveTo>
                  <a:lnTo>
                    <a:pt x="0" y="835151"/>
                  </a:lnTo>
                  <a:lnTo>
                    <a:pt x="417575" y="111887"/>
                  </a:lnTo>
                  <a:lnTo>
                    <a:pt x="374632" y="88750"/>
                  </a:lnTo>
                  <a:lnTo>
                    <a:pt x="330547" y="68213"/>
                  </a:lnTo>
                  <a:lnTo>
                    <a:pt x="285439" y="50310"/>
                  </a:lnTo>
                  <a:lnTo>
                    <a:pt x="239428" y="35073"/>
                  </a:lnTo>
                  <a:lnTo>
                    <a:pt x="192634" y="22533"/>
                  </a:lnTo>
                  <a:lnTo>
                    <a:pt x="145175" y="12723"/>
                  </a:lnTo>
                  <a:lnTo>
                    <a:pt x="97170" y="5676"/>
                  </a:lnTo>
                  <a:lnTo>
                    <a:pt x="48738" y="1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42783" y="2889122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417575" y="0"/>
                  </a:moveTo>
                  <a:lnTo>
                    <a:pt x="0" y="723264"/>
                  </a:lnTo>
                  <a:lnTo>
                    <a:pt x="723265" y="305688"/>
                  </a:lnTo>
                  <a:lnTo>
                    <a:pt x="697663" y="264169"/>
                  </a:lnTo>
                  <a:lnTo>
                    <a:pt x="669767" y="224336"/>
                  </a:lnTo>
                  <a:lnTo>
                    <a:pt x="639666" y="186276"/>
                  </a:lnTo>
                  <a:lnTo>
                    <a:pt x="607444" y="150075"/>
                  </a:lnTo>
                  <a:lnTo>
                    <a:pt x="573189" y="115820"/>
                  </a:lnTo>
                  <a:lnTo>
                    <a:pt x="536988" y="83598"/>
                  </a:lnTo>
                  <a:lnTo>
                    <a:pt x="498928" y="53497"/>
                  </a:lnTo>
                  <a:lnTo>
                    <a:pt x="459095" y="25601"/>
                  </a:lnTo>
                  <a:lnTo>
                    <a:pt x="4175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042783" y="2889122"/>
              <a:ext cx="723265" cy="723265"/>
            </a:xfrm>
            <a:custGeom>
              <a:avLst/>
              <a:gdLst/>
              <a:ahLst/>
              <a:cxnLst/>
              <a:rect l="l" t="t" r="r" b="b"/>
              <a:pathLst>
                <a:path w="723265" h="723264">
                  <a:moveTo>
                    <a:pt x="417575" y="0"/>
                  </a:moveTo>
                  <a:lnTo>
                    <a:pt x="459095" y="25601"/>
                  </a:lnTo>
                  <a:lnTo>
                    <a:pt x="498928" y="53497"/>
                  </a:lnTo>
                  <a:lnTo>
                    <a:pt x="536988" y="83598"/>
                  </a:lnTo>
                  <a:lnTo>
                    <a:pt x="573189" y="115820"/>
                  </a:lnTo>
                  <a:lnTo>
                    <a:pt x="607444" y="150075"/>
                  </a:lnTo>
                  <a:lnTo>
                    <a:pt x="639666" y="186276"/>
                  </a:lnTo>
                  <a:lnTo>
                    <a:pt x="669767" y="224336"/>
                  </a:lnTo>
                  <a:lnTo>
                    <a:pt x="697663" y="264169"/>
                  </a:lnTo>
                  <a:lnTo>
                    <a:pt x="723265" y="305688"/>
                  </a:lnTo>
                  <a:lnTo>
                    <a:pt x="0" y="723264"/>
                  </a:lnTo>
                  <a:lnTo>
                    <a:pt x="41757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637018" y="3206622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1140840" y="0"/>
                  </a:moveTo>
                  <a:lnTo>
                    <a:pt x="417575" y="417575"/>
                  </a:lnTo>
                  <a:lnTo>
                    <a:pt x="0" y="1140840"/>
                  </a:lnTo>
                  <a:lnTo>
                    <a:pt x="43608" y="1164310"/>
                  </a:lnTo>
                  <a:lnTo>
                    <a:pt x="88203" y="1185018"/>
                  </a:lnTo>
                  <a:lnTo>
                    <a:pt x="133662" y="1202965"/>
                  </a:lnTo>
                  <a:lnTo>
                    <a:pt x="179860" y="1218151"/>
                  </a:lnTo>
                  <a:lnTo>
                    <a:pt x="226674" y="1230575"/>
                  </a:lnTo>
                  <a:lnTo>
                    <a:pt x="273981" y="1240239"/>
                  </a:lnTo>
                  <a:lnTo>
                    <a:pt x="321657" y="1247142"/>
                  </a:lnTo>
                  <a:lnTo>
                    <a:pt x="369579" y="1251283"/>
                  </a:lnTo>
                  <a:lnTo>
                    <a:pt x="417623" y="1252664"/>
                  </a:lnTo>
                  <a:lnTo>
                    <a:pt x="465666" y="1251283"/>
                  </a:lnTo>
                  <a:lnTo>
                    <a:pt x="513585" y="1247142"/>
                  </a:lnTo>
                  <a:lnTo>
                    <a:pt x="561255" y="1240239"/>
                  </a:lnTo>
                  <a:lnTo>
                    <a:pt x="608554" y="1230575"/>
                  </a:lnTo>
                  <a:lnTo>
                    <a:pt x="655357" y="1218151"/>
                  </a:lnTo>
                  <a:lnTo>
                    <a:pt x="701542" y="1202965"/>
                  </a:lnTo>
                  <a:lnTo>
                    <a:pt x="746985" y="1185018"/>
                  </a:lnTo>
                  <a:lnTo>
                    <a:pt x="791563" y="1164310"/>
                  </a:lnTo>
                  <a:lnTo>
                    <a:pt x="835151" y="1140840"/>
                  </a:lnTo>
                  <a:lnTo>
                    <a:pt x="875530" y="1115999"/>
                  </a:lnTo>
                  <a:lnTo>
                    <a:pt x="914009" y="1089254"/>
                  </a:lnTo>
                  <a:lnTo>
                    <a:pt x="950564" y="1060704"/>
                  </a:lnTo>
                  <a:lnTo>
                    <a:pt x="985168" y="1030444"/>
                  </a:lnTo>
                  <a:lnTo>
                    <a:pt x="1017797" y="998570"/>
                  </a:lnTo>
                  <a:lnTo>
                    <a:pt x="1048423" y="965179"/>
                  </a:lnTo>
                  <a:lnTo>
                    <a:pt x="1077022" y="930368"/>
                  </a:lnTo>
                  <a:lnTo>
                    <a:pt x="1103566" y="894231"/>
                  </a:lnTo>
                  <a:lnTo>
                    <a:pt x="1128031" y="856867"/>
                  </a:lnTo>
                  <a:lnTo>
                    <a:pt x="1150391" y="818371"/>
                  </a:lnTo>
                  <a:lnTo>
                    <a:pt x="1170620" y="778839"/>
                  </a:lnTo>
                  <a:lnTo>
                    <a:pt x="1188691" y="738368"/>
                  </a:lnTo>
                  <a:lnTo>
                    <a:pt x="1204580" y="697054"/>
                  </a:lnTo>
                  <a:lnTo>
                    <a:pt x="1218260" y="654994"/>
                  </a:lnTo>
                  <a:lnTo>
                    <a:pt x="1229705" y="612283"/>
                  </a:lnTo>
                  <a:lnTo>
                    <a:pt x="1238890" y="569018"/>
                  </a:lnTo>
                  <a:lnTo>
                    <a:pt x="1245789" y="525296"/>
                  </a:lnTo>
                  <a:lnTo>
                    <a:pt x="1250376" y="481213"/>
                  </a:lnTo>
                  <a:lnTo>
                    <a:pt x="1252624" y="436864"/>
                  </a:lnTo>
                  <a:lnTo>
                    <a:pt x="1252509" y="392347"/>
                  </a:lnTo>
                  <a:lnTo>
                    <a:pt x="1250004" y="347758"/>
                  </a:lnTo>
                  <a:lnTo>
                    <a:pt x="1245084" y="303193"/>
                  </a:lnTo>
                  <a:lnTo>
                    <a:pt x="1237723" y="258748"/>
                  </a:lnTo>
                  <a:lnTo>
                    <a:pt x="1227894" y="214519"/>
                  </a:lnTo>
                  <a:lnTo>
                    <a:pt x="1215573" y="170604"/>
                  </a:lnTo>
                  <a:lnTo>
                    <a:pt x="1200733" y="127098"/>
                  </a:lnTo>
                  <a:lnTo>
                    <a:pt x="1183348" y="84098"/>
                  </a:lnTo>
                  <a:lnTo>
                    <a:pt x="1163392" y="41700"/>
                  </a:lnTo>
                  <a:lnTo>
                    <a:pt x="114084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637018" y="3206622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1140840" y="0"/>
                  </a:moveTo>
                  <a:lnTo>
                    <a:pt x="1163392" y="41700"/>
                  </a:lnTo>
                  <a:lnTo>
                    <a:pt x="1183348" y="84098"/>
                  </a:lnTo>
                  <a:lnTo>
                    <a:pt x="1200733" y="127098"/>
                  </a:lnTo>
                  <a:lnTo>
                    <a:pt x="1215573" y="170604"/>
                  </a:lnTo>
                  <a:lnTo>
                    <a:pt x="1227894" y="214519"/>
                  </a:lnTo>
                  <a:lnTo>
                    <a:pt x="1237723" y="258748"/>
                  </a:lnTo>
                  <a:lnTo>
                    <a:pt x="1245084" y="303193"/>
                  </a:lnTo>
                  <a:lnTo>
                    <a:pt x="1250004" y="347758"/>
                  </a:lnTo>
                  <a:lnTo>
                    <a:pt x="1252509" y="392347"/>
                  </a:lnTo>
                  <a:lnTo>
                    <a:pt x="1252624" y="436864"/>
                  </a:lnTo>
                  <a:lnTo>
                    <a:pt x="1250376" y="481213"/>
                  </a:lnTo>
                  <a:lnTo>
                    <a:pt x="1245789" y="525296"/>
                  </a:lnTo>
                  <a:lnTo>
                    <a:pt x="1238890" y="569018"/>
                  </a:lnTo>
                  <a:lnTo>
                    <a:pt x="1229705" y="612283"/>
                  </a:lnTo>
                  <a:lnTo>
                    <a:pt x="1218260" y="654994"/>
                  </a:lnTo>
                  <a:lnTo>
                    <a:pt x="1204580" y="697054"/>
                  </a:lnTo>
                  <a:lnTo>
                    <a:pt x="1188691" y="738368"/>
                  </a:lnTo>
                  <a:lnTo>
                    <a:pt x="1170620" y="778839"/>
                  </a:lnTo>
                  <a:lnTo>
                    <a:pt x="1150391" y="818371"/>
                  </a:lnTo>
                  <a:lnTo>
                    <a:pt x="1128031" y="856867"/>
                  </a:lnTo>
                  <a:lnTo>
                    <a:pt x="1103566" y="894231"/>
                  </a:lnTo>
                  <a:lnTo>
                    <a:pt x="1077022" y="930368"/>
                  </a:lnTo>
                  <a:lnTo>
                    <a:pt x="1048423" y="965179"/>
                  </a:lnTo>
                  <a:lnTo>
                    <a:pt x="1017797" y="998570"/>
                  </a:lnTo>
                  <a:lnTo>
                    <a:pt x="985168" y="1030444"/>
                  </a:lnTo>
                  <a:lnTo>
                    <a:pt x="950564" y="1060704"/>
                  </a:lnTo>
                  <a:lnTo>
                    <a:pt x="914009" y="1089254"/>
                  </a:lnTo>
                  <a:lnTo>
                    <a:pt x="875530" y="1115999"/>
                  </a:lnTo>
                  <a:lnTo>
                    <a:pt x="835151" y="1140840"/>
                  </a:lnTo>
                  <a:lnTo>
                    <a:pt x="791563" y="1164310"/>
                  </a:lnTo>
                  <a:lnTo>
                    <a:pt x="746985" y="1185018"/>
                  </a:lnTo>
                  <a:lnTo>
                    <a:pt x="701542" y="1202965"/>
                  </a:lnTo>
                  <a:lnTo>
                    <a:pt x="655357" y="1218151"/>
                  </a:lnTo>
                  <a:lnTo>
                    <a:pt x="608554" y="1230575"/>
                  </a:lnTo>
                  <a:lnTo>
                    <a:pt x="561255" y="1240239"/>
                  </a:lnTo>
                  <a:lnTo>
                    <a:pt x="513585" y="1247142"/>
                  </a:lnTo>
                  <a:lnTo>
                    <a:pt x="465666" y="1251283"/>
                  </a:lnTo>
                  <a:lnTo>
                    <a:pt x="417623" y="1252664"/>
                  </a:lnTo>
                  <a:lnTo>
                    <a:pt x="369579" y="1251283"/>
                  </a:lnTo>
                  <a:lnTo>
                    <a:pt x="321657" y="1247142"/>
                  </a:lnTo>
                  <a:lnTo>
                    <a:pt x="273981" y="1240239"/>
                  </a:lnTo>
                  <a:lnTo>
                    <a:pt x="226674" y="1230575"/>
                  </a:lnTo>
                  <a:lnTo>
                    <a:pt x="179860" y="1218151"/>
                  </a:lnTo>
                  <a:lnTo>
                    <a:pt x="133662" y="1202965"/>
                  </a:lnTo>
                  <a:lnTo>
                    <a:pt x="88203" y="1185018"/>
                  </a:lnTo>
                  <a:lnTo>
                    <a:pt x="43608" y="1164310"/>
                  </a:lnTo>
                  <a:lnTo>
                    <a:pt x="0" y="1140840"/>
                  </a:lnTo>
                  <a:lnTo>
                    <a:pt x="417575" y="417575"/>
                  </a:lnTo>
                  <a:lnTo>
                    <a:pt x="114084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207734" y="2777235"/>
              <a:ext cx="835660" cy="1558925"/>
            </a:xfrm>
            <a:custGeom>
              <a:avLst/>
              <a:gdLst/>
              <a:ahLst/>
              <a:cxnLst/>
              <a:rect l="l" t="t" r="r" b="b"/>
              <a:pathLst>
                <a:path w="835659" h="1558925">
                  <a:moveTo>
                    <a:pt x="835048" y="0"/>
                  </a:moveTo>
                  <a:lnTo>
                    <a:pt x="785555" y="1463"/>
                  </a:lnTo>
                  <a:lnTo>
                    <a:pt x="736587" y="5811"/>
                  </a:lnTo>
                  <a:lnTo>
                    <a:pt x="688252" y="12983"/>
                  </a:lnTo>
                  <a:lnTo>
                    <a:pt x="640655" y="22918"/>
                  </a:lnTo>
                  <a:lnTo>
                    <a:pt x="593905" y="35553"/>
                  </a:lnTo>
                  <a:lnTo>
                    <a:pt x="548108" y="50828"/>
                  </a:lnTo>
                  <a:lnTo>
                    <a:pt x="503371" y="68680"/>
                  </a:lnTo>
                  <a:lnTo>
                    <a:pt x="459801" y="89048"/>
                  </a:lnTo>
                  <a:lnTo>
                    <a:pt x="417504" y="111871"/>
                  </a:lnTo>
                  <a:lnTo>
                    <a:pt x="376588" y="137086"/>
                  </a:lnTo>
                  <a:lnTo>
                    <a:pt x="337159" y="164634"/>
                  </a:lnTo>
                  <a:lnTo>
                    <a:pt x="299325" y="194451"/>
                  </a:lnTo>
                  <a:lnTo>
                    <a:pt x="263191" y="226476"/>
                  </a:lnTo>
                  <a:lnTo>
                    <a:pt x="228866" y="260648"/>
                  </a:lnTo>
                  <a:lnTo>
                    <a:pt x="196456" y="296906"/>
                  </a:lnTo>
                  <a:lnTo>
                    <a:pt x="166067" y="335188"/>
                  </a:lnTo>
                  <a:lnTo>
                    <a:pt x="137807" y="375431"/>
                  </a:lnTo>
                  <a:lnTo>
                    <a:pt x="111783" y="417575"/>
                  </a:lnTo>
                  <a:lnTo>
                    <a:pt x="89232" y="459276"/>
                  </a:lnTo>
                  <a:lnTo>
                    <a:pt x="69276" y="501674"/>
                  </a:lnTo>
                  <a:lnTo>
                    <a:pt x="51891" y="544674"/>
                  </a:lnTo>
                  <a:lnTo>
                    <a:pt x="37051" y="588180"/>
                  </a:lnTo>
                  <a:lnTo>
                    <a:pt x="24729" y="632095"/>
                  </a:lnTo>
                  <a:lnTo>
                    <a:pt x="14901" y="676324"/>
                  </a:lnTo>
                  <a:lnTo>
                    <a:pt x="7539" y="720769"/>
                  </a:lnTo>
                  <a:lnTo>
                    <a:pt x="2619" y="765334"/>
                  </a:lnTo>
                  <a:lnTo>
                    <a:pt x="115" y="809923"/>
                  </a:lnTo>
                  <a:lnTo>
                    <a:pt x="0" y="854440"/>
                  </a:lnTo>
                  <a:lnTo>
                    <a:pt x="2248" y="898789"/>
                  </a:lnTo>
                  <a:lnTo>
                    <a:pt x="6835" y="942872"/>
                  </a:lnTo>
                  <a:lnTo>
                    <a:pt x="13733" y="986594"/>
                  </a:lnTo>
                  <a:lnTo>
                    <a:pt x="22918" y="1029859"/>
                  </a:lnTo>
                  <a:lnTo>
                    <a:pt x="34364" y="1072570"/>
                  </a:lnTo>
                  <a:lnTo>
                    <a:pt x="48044" y="1114630"/>
                  </a:lnTo>
                  <a:lnTo>
                    <a:pt x="63932" y="1155944"/>
                  </a:lnTo>
                  <a:lnTo>
                    <a:pt x="82004" y="1196415"/>
                  </a:lnTo>
                  <a:lnTo>
                    <a:pt x="102232" y="1235947"/>
                  </a:lnTo>
                  <a:lnTo>
                    <a:pt x="124592" y="1274443"/>
                  </a:lnTo>
                  <a:lnTo>
                    <a:pt x="149057" y="1311807"/>
                  </a:lnTo>
                  <a:lnTo>
                    <a:pt x="175602" y="1347944"/>
                  </a:lnTo>
                  <a:lnTo>
                    <a:pt x="204201" y="1382755"/>
                  </a:lnTo>
                  <a:lnTo>
                    <a:pt x="234827" y="1416146"/>
                  </a:lnTo>
                  <a:lnTo>
                    <a:pt x="267455" y="1448020"/>
                  </a:lnTo>
                  <a:lnTo>
                    <a:pt x="302060" y="1478280"/>
                  </a:lnTo>
                  <a:lnTo>
                    <a:pt x="338615" y="1506830"/>
                  </a:lnTo>
                  <a:lnTo>
                    <a:pt x="377094" y="1533575"/>
                  </a:lnTo>
                  <a:lnTo>
                    <a:pt x="417472" y="1558416"/>
                  </a:lnTo>
                  <a:lnTo>
                    <a:pt x="835048" y="835151"/>
                  </a:lnTo>
                  <a:lnTo>
                    <a:pt x="8350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207734" y="2777235"/>
              <a:ext cx="835660" cy="1558925"/>
            </a:xfrm>
            <a:custGeom>
              <a:avLst/>
              <a:gdLst/>
              <a:ahLst/>
              <a:cxnLst/>
              <a:rect l="l" t="t" r="r" b="b"/>
              <a:pathLst>
                <a:path w="835659" h="1558925">
                  <a:moveTo>
                    <a:pt x="417472" y="1558416"/>
                  </a:moveTo>
                  <a:lnTo>
                    <a:pt x="377094" y="1533575"/>
                  </a:lnTo>
                  <a:lnTo>
                    <a:pt x="338615" y="1506830"/>
                  </a:lnTo>
                  <a:lnTo>
                    <a:pt x="302060" y="1478280"/>
                  </a:lnTo>
                  <a:lnTo>
                    <a:pt x="267455" y="1448020"/>
                  </a:lnTo>
                  <a:lnTo>
                    <a:pt x="234827" y="1416146"/>
                  </a:lnTo>
                  <a:lnTo>
                    <a:pt x="204201" y="1382755"/>
                  </a:lnTo>
                  <a:lnTo>
                    <a:pt x="175602" y="1347944"/>
                  </a:lnTo>
                  <a:lnTo>
                    <a:pt x="149057" y="1311807"/>
                  </a:lnTo>
                  <a:lnTo>
                    <a:pt x="124592" y="1274443"/>
                  </a:lnTo>
                  <a:lnTo>
                    <a:pt x="102232" y="1235947"/>
                  </a:lnTo>
                  <a:lnTo>
                    <a:pt x="82004" y="1196415"/>
                  </a:lnTo>
                  <a:lnTo>
                    <a:pt x="63932" y="1155944"/>
                  </a:lnTo>
                  <a:lnTo>
                    <a:pt x="48044" y="1114630"/>
                  </a:lnTo>
                  <a:lnTo>
                    <a:pt x="34364" y="1072570"/>
                  </a:lnTo>
                  <a:lnTo>
                    <a:pt x="22918" y="1029859"/>
                  </a:lnTo>
                  <a:lnTo>
                    <a:pt x="13733" y="986594"/>
                  </a:lnTo>
                  <a:lnTo>
                    <a:pt x="6835" y="942872"/>
                  </a:lnTo>
                  <a:lnTo>
                    <a:pt x="2248" y="898789"/>
                  </a:lnTo>
                  <a:lnTo>
                    <a:pt x="0" y="854440"/>
                  </a:lnTo>
                  <a:lnTo>
                    <a:pt x="115" y="809923"/>
                  </a:lnTo>
                  <a:lnTo>
                    <a:pt x="2619" y="765334"/>
                  </a:lnTo>
                  <a:lnTo>
                    <a:pt x="7539" y="720769"/>
                  </a:lnTo>
                  <a:lnTo>
                    <a:pt x="14901" y="676324"/>
                  </a:lnTo>
                  <a:lnTo>
                    <a:pt x="24729" y="632095"/>
                  </a:lnTo>
                  <a:lnTo>
                    <a:pt x="37051" y="588180"/>
                  </a:lnTo>
                  <a:lnTo>
                    <a:pt x="51891" y="544674"/>
                  </a:lnTo>
                  <a:lnTo>
                    <a:pt x="69276" y="501674"/>
                  </a:lnTo>
                  <a:lnTo>
                    <a:pt x="89232" y="459276"/>
                  </a:lnTo>
                  <a:lnTo>
                    <a:pt x="111783" y="417575"/>
                  </a:lnTo>
                  <a:lnTo>
                    <a:pt x="137807" y="375431"/>
                  </a:lnTo>
                  <a:lnTo>
                    <a:pt x="166067" y="335188"/>
                  </a:lnTo>
                  <a:lnTo>
                    <a:pt x="196456" y="296906"/>
                  </a:lnTo>
                  <a:lnTo>
                    <a:pt x="228866" y="260648"/>
                  </a:lnTo>
                  <a:lnTo>
                    <a:pt x="263191" y="226476"/>
                  </a:lnTo>
                  <a:lnTo>
                    <a:pt x="299325" y="194451"/>
                  </a:lnTo>
                  <a:lnTo>
                    <a:pt x="337159" y="164634"/>
                  </a:lnTo>
                  <a:lnTo>
                    <a:pt x="376588" y="137086"/>
                  </a:lnTo>
                  <a:lnTo>
                    <a:pt x="417504" y="111871"/>
                  </a:lnTo>
                  <a:lnTo>
                    <a:pt x="459801" y="89048"/>
                  </a:lnTo>
                  <a:lnTo>
                    <a:pt x="503371" y="68680"/>
                  </a:lnTo>
                  <a:lnTo>
                    <a:pt x="548108" y="50828"/>
                  </a:lnTo>
                  <a:lnTo>
                    <a:pt x="593905" y="35553"/>
                  </a:lnTo>
                  <a:lnTo>
                    <a:pt x="640655" y="22918"/>
                  </a:lnTo>
                  <a:lnTo>
                    <a:pt x="688252" y="12983"/>
                  </a:lnTo>
                  <a:lnTo>
                    <a:pt x="736587" y="5811"/>
                  </a:lnTo>
                  <a:lnTo>
                    <a:pt x="785555" y="1463"/>
                  </a:lnTo>
                  <a:lnTo>
                    <a:pt x="835048" y="0"/>
                  </a:lnTo>
                  <a:lnTo>
                    <a:pt x="835048" y="835151"/>
                  </a:lnTo>
                  <a:lnTo>
                    <a:pt x="417472" y="155841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6928104" y="1286255"/>
            <a:ext cx="2228215" cy="36728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8572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675"/>
              </a:spcBef>
            </a:pP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Этап</a:t>
            </a: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 2</a:t>
            </a:r>
            <a:endParaRPr sz="1850">
              <a:latin typeface="Calibri"/>
              <a:cs typeface="Calibri"/>
            </a:endParaRPr>
          </a:p>
          <a:p>
            <a:pPr algn="ctr" marL="4445">
              <a:lnSpc>
                <a:spcPct val="100000"/>
              </a:lnSpc>
              <a:spcBef>
                <a:spcPts val="50"/>
              </a:spcBef>
            </a:pP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(январь</a:t>
            </a:r>
            <a:r>
              <a:rPr dirty="0" sz="1850" spc="-1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-</a:t>
            </a:r>
            <a:endParaRPr sz="185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60"/>
              </a:spcBef>
            </a:pP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апрель)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libri"/>
              <a:cs typeface="Calibri"/>
            </a:endParaRPr>
          </a:p>
          <a:p>
            <a:pPr marL="1221105">
              <a:lnSpc>
                <a:spcPct val="100000"/>
              </a:lnSpc>
              <a:tabLst>
                <a:tab pos="1577975" algn="l"/>
              </a:tabLst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1	</a:t>
            </a:r>
            <a:r>
              <a:rPr dirty="0" baseline="-27777" sz="2400" spc="-7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baseline="-27777" sz="2400">
              <a:latin typeface="Calibri"/>
              <a:cs typeface="Calibri"/>
            </a:endParaRPr>
          </a:p>
          <a:p>
            <a:pPr marL="541020">
              <a:lnSpc>
                <a:spcPct val="100000"/>
              </a:lnSpc>
              <a:spcBef>
                <a:spcPts val="154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  <a:p>
            <a:pPr marL="1442085">
              <a:lnSpc>
                <a:spcPct val="100000"/>
              </a:lnSpc>
              <a:spcBef>
                <a:spcPts val="1430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811244" y="2870454"/>
            <a:ext cx="1689735" cy="1689735"/>
            <a:chOff x="4811244" y="2870454"/>
            <a:chExt cx="1689735" cy="1689735"/>
          </a:xfrm>
        </p:grpSpPr>
        <p:sp>
          <p:nvSpPr>
            <p:cNvPr id="28" name="object 28"/>
            <p:cNvSpPr/>
            <p:nvPr/>
          </p:nvSpPr>
          <p:spPr>
            <a:xfrm>
              <a:off x="5655818" y="2879979"/>
              <a:ext cx="723265" cy="835025"/>
            </a:xfrm>
            <a:custGeom>
              <a:avLst/>
              <a:gdLst/>
              <a:ahLst/>
              <a:cxnLst/>
              <a:rect l="l" t="t" r="r" b="b"/>
              <a:pathLst>
                <a:path w="723264" h="835025">
                  <a:moveTo>
                    <a:pt x="0" y="0"/>
                  </a:moveTo>
                  <a:lnTo>
                    <a:pt x="0" y="835025"/>
                  </a:lnTo>
                  <a:lnTo>
                    <a:pt x="723265" y="417449"/>
                  </a:lnTo>
                  <a:lnTo>
                    <a:pt x="697240" y="375324"/>
                  </a:lnTo>
                  <a:lnTo>
                    <a:pt x="668980" y="335098"/>
                  </a:lnTo>
                  <a:lnTo>
                    <a:pt x="638592" y="296833"/>
                  </a:lnTo>
                  <a:lnTo>
                    <a:pt x="606182" y="260589"/>
                  </a:lnTo>
                  <a:lnTo>
                    <a:pt x="571856" y="226428"/>
                  </a:lnTo>
                  <a:lnTo>
                    <a:pt x="535723" y="194413"/>
                  </a:lnTo>
                  <a:lnTo>
                    <a:pt x="497889" y="164605"/>
                  </a:lnTo>
                  <a:lnTo>
                    <a:pt x="458460" y="137065"/>
                  </a:lnTo>
                  <a:lnTo>
                    <a:pt x="417544" y="111855"/>
                  </a:lnTo>
                  <a:lnTo>
                    <a:pt x="375247" y="89037"/>
                  </a:lnTo>
                  <a:lnTo>
                    <a:pt x="331677" y="68672"/>
                  </a:lnTo>
                  <a:lnTo>
                    <a:pt x="286940" y="50823"/>
                  </a:lnTo>
                  <a:lnTo>
                    <a:pt x="241142" y="35551"/>
                  </a:lnTo>
                  <a:lnTo>
                    <a:pt x="194392" y="22917"/>
                  </a:lnTo>
                  <a:lnTo>
                    <a:pt x="146796" y="12983"/>
                  </a:lnTo>
                  <a:lnTo>
                    <a:pt x="98461" y="5811"/>
                  </a:lnTo>
                  <a:lnTo>
                    <a:pt x="49493" y="1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655818" y="3297428"/>
              <a:ext cx="835660" cy="417830"/>
            </a:xfrm>
            <a:custGeom>
              <a:avLst/>
              <a:gdLst/>
              <a:ahLst/>
              <a:cxnLst/>
              <a:rect l="l" t="t" r="r" b="b"/>
              <a:pathLst>
                <a:path w="835660" h="417829">
                  <a:moveTo>
                    <a:pt x="723265" y="0"/>
                  </a:moveTo>
                  <a:lnTo>
                    <a:pt x="0" y="417576"/>
                  </a:lnTo>
                  <a:lnTo>
                    <a:pt x="835152" y="417576"/>
                  </a:lnTo>
                  <a:lnTo>
                    <a:pt x="833727" y="368837"/>
                  </a:lnTo>
                  <a:lnTo>
                    <a:pt x="829475" y="320405"/>
                  </a:lnTo>
                  <a:lnTo>
                    <a:pt x="822428" y="272400"/>
                  </a:lnTo>
                  <a:lnTo>
                    <a:pt x="812618" y="224941"/>
                  </a:lnTo>
                  <a:lnTo>
                    <a:pt x="800078" y="178147"/>
                  </a:lnTo>
                  <a:lnTo>
                    <a:pt x="784841" y="132136"/>
                  </a:lnTo>
                  <a:lnTo>
                    <a:pt x="766938" y="87028"/>
                  </a:lnTo>
                  <a:lnTo>
                    <a:pt x="746401" y="42943"/>
                  </a:lnTo>
                  <a:lnTo>
                    <a:pt x="72326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655818" y="3297428"/>
              <a:ext cx="835660" cy="417830"/>
            </a:xfrm>
            <a:custGeom>
              <a:avLst/>
              <a:gdLst/>
              <a:ahLst/>
              <a:cxnLst/>
              <a:rect l="l" t="t" r="r" b="b"/>
              <a:pathLst>
                <a:path w="835660" h="417829">
                  <a:moveTo>
                    <a:pt x="723265" y="0"/>
                  </a:moveTo>
                  <a:lnTo>
                    <a:pt x="746401" y="42943"/>
                  </a:lnTo>
                  <a:lnTo>
                    <a:pt x="766938" y="87028"/>
                  </a:lnTo>
                  <a:lnTo>
                    <a:pt x="784841" y="132136"/>
                  </a:lnTo>
                  <a:lnTo>
                    <a:pt x="800078" y="178147"/>
                  </a:lnTo>
                  <a:lnTo>
                    <a:pt x="812618" y="224941"/>
                  </a:lnTo>
                  <a:lnTo>
                    <a:pt x="822428" y="272400"/>
                  </a:lnTo>
                  <a:lnTo>
                    <a:pt x="829475" y="320405"/>
                  </a:lnTo>
                  <a:lnTo>
                    <a:pt x="833727" y="368837"/>
                  </a:lnTo>
                  <a:lnTo>
                    <a:pt x="835152" y="417576"/>
                  </a:lnTo>
                  <a:lnTo>
                    <a:pt x="0" y="417576"/>
                  </a:lnTo>
                  <a:lnTo>
                    <a:pt x="723265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655818" y="3715004"/>
              <a:ext cx="835660" cy="417830"/>
            </a:xfrm>
            <a:custGeom>
              <a:avLst/>
              <a:gdLst/>
              <a:ahLst/>
              <a:cxnLst/>
              <a:rect l="l" t="t" r="r" b="b"/>
              <a:pathLst>
                <a:path w="835660" h="417829">
                  <a:moveTo>
                    <a:pt x="835152" y="0"/>
                  </a:moveTo>
                  <a:lnTo>
                    <a:pt x="0" y="0"/>
                  </a:lnTo>
                  <a:lnTo>
                    <a:pt x="723265" y="417576"/>
                  </a:lnTo>
                  <a:lnTo>
                    <a:pt x="746401" y="374669"/>
                  </a:lnTo>
                  <a:lnTo>
                    <a:pt x="766938" y="330612"/>
                  </a:lnTo>
                  <a:lnTo>
                    <a:pt x="784841" y="285524"/>
                  </a:lnTo>
                  <a:lnTo>
                    <a:pt x="800078" y="239523"/>
                  </a:lnTo>
                  <a:lnTo>
                    <a:pt x="812618" y="192728"/>
                  </a:lnTo>
                  <a:lnTo>
                    <a:pt x="822428" y="145259"/>
                  </a:lnTo>
                  <a:lnTo>
                    <a:pt x="829475" y="97236"/>
                  </a:lnTo>
                  <a:lnTo>
                    <a:pt x="833727" y="48776"/>
                  </a:lnTo>
                  <a:lnTo>
                    <a:pt x="83515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55818" y="3715004"/>
              <a:ext cx="835660" cy="417830"/>
            </a:xfrm>
            <a:custGeom>
              <a:avLst/>
              <a:gdLst/>
              <a:ahLst/>
              <a:cxnLst/>
              <a:rect l="l" t="t" r="r" b="b"/>
              <a:pathLst>
                <a:path w="835660" h="417829">
                  <a:moveTo>
                    <a:pt x="835152" y="0"/>
                  </a:moveTo>
                  <a:lnTo>
                    <a:pt x="833727" y="48776"/>
                  </a:lnTo>
                  <a:lnTo>
                    <a:pt x="829475" y="97236"/>
                  </a:lnTo>
                  <a:lnTo>
                    <a:pt x="822428" y="145259"/>
                  </a:lnTo>
                  <a:lnTo>
                    <a:pt x="812618" y="192728"/>
                  </a:lnTo>
                  <a:lnTo>
                    <a:pt x="800078" y="239523"/>
                  </a:lnTo>
                  <a:lnTo>
                    <a:pt x="784841" y="285524"/>
                  </a:lnTo>
                  <a:lnTo>
                    <a:pt x="766938" y="330612"/>
                  </a:lnTo>
                  <a:lnTo>
                    <a:pt x="746401" y="374669"/>
                  </a:lnTo>
                  <a:lnTo>
                    <a:pt x="723265" y="417576"/>
                  </a:lnTo>
                  <a:lnTo>
                    <a:pt x="0" y="0"/>
                  </a:lnTo>
                  <a:lnTo>
                    <a:pt x="835152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820769" y="2879979"/>
              <a:ext cx="1558925" cy="1670685"/>
            </a:xfrm>
            <a:custGeom>
              <a:avLst/>
              <a:gdLst/>
              <a:ahLst/>
              <a:cxnLst/>
              <a:rect l="l" t="t" r="r" b="b"/>
              <a:pathLst>
                <a:path w="1558925" h="1670685">
                  <a:moveTo>
                    <a:pt x="835048" y="0"/>
                  </a:moveTo>
                  <a:lnTo>
                    <a:pt x="785555" y="1463"/>
                  </a:lnTo>
                  <a:lnTo>
                    <a:pt x="736587" y="5811"/>
                  </a:lnTo>
                  <a:lnTo>
                    <a:pt x="688252" y="12983"/>
                  </a:lnTo>
                  <a:lnTo>
                    <a:pt x="640655" y="22917"/>
                  </a:lnTo>
                  <a:lnTo>
                    <a:pt x="593905" y="35551"/>
                  </a:lnTo>
                  <a:lnTo>
                    <a:pt x="548108" y="50823"/>
                  </a:lnTo>
                  <a:lnTo>
                    <a:pt x="503371" y="68672"/>
                  </a:lnTo>
                  <a:lnTo>
                    <a:pt x="459801" y="89037"/>
                  </a:lnTo>
                  <a:lnTo>
                    <a:pt x="417504" y="111855"/>
                  </a:lnTo>
                  <a:lnTo>
                    <a:pt x="376588" y="137065"/>
                  </a:lnTo>
                  <a:lnTo>
                    <a:pt x="337159" y="164605"/>
                  </a:lnTo>
                  <a:lnTo>
                    <a:pt x="299325" y="194413"/>
                  </a:lnTo>
                  <a:lnTo>
                    <a:pt x="263191" y="226428"/>
                  </a:lnTo>
                  <a:lnTo>
                    <a:pt x="228866" y="260589"/>
                  </a:lnTo>
                  <a:lnTo>
                    <a:pt x="196456" y="296833"/>
                  </a:lnTo>
                  <a:lnTo>
                    <a:pt x="166067" y="335098"/>
                  </a:lnTo>
                  <a:lnTo>
                    <a:pt x="137807" y="375324"/>
                  </a:lnTo>
                  <a:lnTo>
                    <a:pt x="111783" y="417449"/>
                  </a:lnTo>
                  <a:lnTo>
                    <a:pt x="89232" y="459161"/>
                  </a:lnTo>
                  <a:lnTo>
                    <a:pt x="69276" y="501570"/>
                  </a:lnTo>
                  <a:lnTo>
                    <a:pt x="51891" y="544579"/>
                  </a:lnTo>
                  <a:lnTo>
                    <a:pt x="37051" y="588092"/>
                  </a:lnTo>
                  <a:lnTo>
                    <a:pt x="24729" y="632013"/>
                  </a:lnTo>
                  <a:lnTo>
                    <a:pt x="14901" y="676246"/>
                  </a:lnTo>
                  <a:lnTo>
                    <a:pt x="7539" y="720695"/>
                  </a:lnTo>
                  <a:lnTo>
                    <a:pt x="2619" y="765262"/>
                  </a:lnTo>
                  <a:lnTo>
                    <a:pt x="115" y="809853"/>
                  </a:lnTo>
                  <a:lnTo>
                    <a:pt x="0" y="854370"/>
                  </a:lnTo>
                  <a:lnTo>
                    <a:pt x="2248" y="898717"/>
                  </a:lnTo>
                  <a:lnTo>
                    <a:pt x="6835" y="942799"/>
                  </a:lnTo>
                  <a:lnTo>
                    <a:pt x="13733" y="986519"/>
                  </a:lnTo>
                  <a:lnTo>
                    <a:pt x="22918" y="1029781"/>
                  </a:lnTo>
                  <a:lnTo>
                    <a:pt x="34364" y="1072489"/>
                  </a:lnTo>
                  <a:lnTo>
                    <a:pt x="48044" y="1114545"/>
                  </a:lnTo>
                  <a:lnTo>
                    <a:pt x="63932" y="1155855"/>
                  </a:lnTo>
                  <a:lnTo>
                    <a:pt x="82004" y="1196322"/>
                  </a:lnTo>
                  <a:lnTo>
                    <a:pt x="102232" y="1235849"/>
                  </a:lnTo>
                  <a:lnTo>
                    <a:pt x="124592" y="1274341"/>
                  </a:lnTo>
                  <a:lnTo>
                    <a:pt x="149057" y="1311701"/>
                  </a:lnTo>
                  <a:lnTo>
                    <a:pt x="175602" y="1347833"/>
                  </a:lnTo>
                  <a:lnTo>
                    <a:pt x="204201" y="1382641"/>
                  </a:lnTo>
                  <a:lnTo>
                    <a:pt x="234827" y="1416028"/>
                  </a:lnTo>
                  <a:lnTo>
                    <a:pt x="267455" y="1447899"/>
                  </a:lnTo>
                  <a:lnTo>
                    <a:pt x="302060" y="1478157"/>
                  </a:lnTo>
                  <a:lnTo>
                    <a:pt x="338615" y="1506705"/>
                  </a:lnTo>
                  <a:lnTo>
                    <a:pt x="377094" y="1533448"/>
                  </a:lnTo>
                  <a:lnTo>
                    <a:pt x="417472" y="1558290"/>
                  </a:lnTo>
                  <a:lnTo>
                    <a:pt x="459172" y="1580842"/>
                  </a:lnTo>
                  <a:lnTo>
                    <a:pt x="501571" y="1600798"/>
                  </a:lnTo>
                  <a:lnTo>
                    <a:pt x="544571" y="1618185"/>
                  </a:lnTo>
                  <a:lnTo>
                    <a:pt x="588077" y="1633028"/>
                  </a:lnTo>
                  <a:lnTo>
                    <a:pt x="631992" y="1645353"/>
                  </a:lnTo>
                  <a:lnTo>
                    <a:pt x="676220" y="1655185"/>
                  </a:lnTo>
                  <a:lnTo>
                    <a:pt x="720665" y="1662550"/>
                  </a:lnTo>
                  <a:lnTo>
                    <a:pt x="765231" y="1667474"/>
                  </a:lnTo>
                  <a:lnTo>
                    <a:pt x="809820" y="1669983"/>
                  </a:lnTo>
                  <a:lnTo>
                    <a:pt x="854337" y="1670103"/>
                  </a:lnTo>
                  <a:lnTo>
                    <a:pt x="898686" y="1667859"/>
                  </a:lnTo>
                  <a:lnTo>
                    <a:pt x="942769" y="1663276"/>
                  </a:lnTo>
                  <a:lnTo>
                    <a:pt x="986491" y="1656382"/>
                  </a:lnTo>
                  <a:lnTo>
                    <a:pt x="1029756" y="1647200"/>
                  </a:lnTo>
                  <a:lnTo>
                    <a:pt x="1072466" y="1635758"/>
                  </a:lnTo>
                  <a:lnTo>
                    <a:pt x="1114527" y="1622081"/>
                  </a:lnTo>
                  <a:lnTo>
                    <a:pt x="1155841" y="1606195"/>
                  </a:lnTo>
                  <a:lnTo>
                    <a:pt x="1196312" y="1588125"/>
                  </a:lnTo>
                  <a:lnTo>
                    <a:pt x="1235844" y="1567897"/>
                  </a:lnTo>
                  <a:lnTo>
                    <a:pt x="1274340" y="1545537"/>
                  </a:lnTo>
                  <a:lnTo>
                    <a:pt x="1311704" y="1521070"/>
                  </a:lnTo>
                  <a:lnTo>
                    <a:pt x="1347840" y="1494523"/>
                  </a:lnTo>
                  <a:lnTo>
                    <a:pt x="1382652" y="1465922"/>
                  </a:lnTo>
                  <a:lnTo>
                    <a:pt x="1416043" y="1435291"/>
                  </a:lnTo>
                  <a:lnTo>
                    <a:pt x="1447917" y="1402656"/>
                  </a:lnTo>
                  <a:lnTo>
                    <a:pt x="1478177" y="1368045"/>
                  </a:lnTo>
                  <a:lnTo>
                    <a:pt x="1506727" y="1331481"/>
                  </a:lnTo>
                  <a:lnTo>
                    <a:pt x="1533471" y="1292991"/>
                  </a:lnTo>
                  <a:lnTo>
                    <a:pt x="1558313" y="1252601"/>
                  </a:lnTo>
                  <a:lnTo>
                    <a:pt x="835048" y="835025"/>
                  </a:lnTo>
                  <a:lnTo>
                    <a:pt x="83504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820769" y="2879979"/>
              <a:ext cx="1558925" cy="1670685"/>
            </a:xfrm>
            <a:custGeom>
              <a:avLst/>
              <a:gdLst/>
              <a:ahLst/>
              <a:cxnLst/>
              <a:rect l="l" t="t" r="r" b="b"/>
              <a:pathLst>
                <a:path w="1558925" h="1670685">
                  <a:moveTo>
                    <a:pt x="1558313" y="1252601"/>
                  </a:moveTo>
                  <a:lnTo>
                    <a:pt x="1533471" y="1292991"/>
                  </a:lnTo>
                  <a:lnTo>
                    <a:pt x="1506727" y="1331481"/>
                  </a:lnTo>
                  <a:lnTo>
                    <a:pt x="1478177" y="1368045"/>
                  </a:lnTo>
                  <a:lnTo>
                    <a:pt x="1447917" y="1402656"/>
                  </a:lnTo>
                  <a:lnTo>
                    <a:pt x="1416043" y="1435291"/>
                  </a:lnTo>
                  <a:lnTo>
                    <a:pt x="1382652" y="1465922"/>
                  </a:lnTo>
                  <a:lnTo>
                    <a:pt x="1347840" y="1494523"/>
                  </a:lnTo>
                  <a:lnTo>
                    <a:pt x="1311704" y="1521070"/>
                  </a:lnTo>
                  <a:lnTo>
                    <a:pt x="1274340" y="1545537"/>
                  </a:lnTo>
                  <a:lnTo>
                    <a:pt x="1235844" y="1567897"/>
                  </a:lnTo>
                  <a:lnTo>
                    <a:pt x="1196312" y="1588125"/>
                  </a:lnTo>
                  <a:lnTo>
                    <a:pt x="1155841" y="1606195"/>
                  </a:lnTo>
                  <a:lnTo>
                    <a:pt x="1114527" y="1622081"/>
                  </a:lnTo>
                  <a:lnTo>
                    <a:pt x="1072466" y="1635758"/>
                  </a:lnTo>
                  <a:lnTo>
                    <a:pt x="1029756" y="1647200"/>
                  </a:lnTo>
                  <a:lnTo>
                    <a:pt x="986491" y="1656382"/>
                  </a:lnTo>
                  <a:lnTo>
                    <a:pt x="942769" y="1663276"/>
                  </a:lnTo>
                  <a:lnTo>
                    <a:pt x="898686" y="1667859"/>
                  </a:lnTo>
                  <a:lnTo>
                    <a:pt x="854337" y="1670103"/>
                  </a:lnTo>
                  <a:lnTo>
                    <a:pt x="809820" y="1669983"/>
                  </a:lnTo>
                  <a:lnTo>
                    <a:pt x="765231" y="1667474"/>
                  </a:lnTo>
                  <a:lnTo>
                    <a:pt x="720665" y="1662550"/>
                  </a:lnTo>
                  <a:lnTo>
                    <a:pt x="676220" y="1655185"/>
                  </a:lnTo>
                  <a:lnTo>
                    <a:pt x="631992" y="1645353"/>
                  </a:lnTo>
                  <a:lnTo>
                    <a:pt x="588077" y="1633028"/>
                  </a:lnTo>
                  <a:lnTo>
                    <a:pt x="544571" y="1618185"/>
                  </a:lnTo>
                  <a:lnTo>
                    <a:pt x="501571" y="1600798"/>
                  </a:lnTo>
                  <a:lnTo>
                    <a:pt x="459172" y="1580842"/>
                  </a:lnTo>
                  <a:lnTo>
                    <a:pt x="417472" y="1558290"/>
                  </a:lnTo>
                  <a:lnTo>
                    <a:pt x="377094" y="1533448"/>
                  </a:lnTo>
                  <a:lnTo>
                    <a:pt x="338615" y="1506705"/>
                  </a:lnTo>
                  <a:lnTo>
                    <a:pt x="302060" y="1478157"/>
                  </a:lnTo>
                  <a:lnTo>
                    <a:pt x="267455" y="1447899"/>
                  </a:lnTo>
                  <a:lnTo>
                    <a:pt x="234827" y="1416028"/>
                  </a:lnTo>
                  <a:lnTo>
                    <a:pt x="204201" y="1382641"/>
                  </a:lnTo>
                  <a:lnTo>
                    <a:pt x="175602" y="1347833"/>
                  </a:lnTo>
                  <a:lnTo>
                    <a:pt x="149057" y="1311701"/>
                  </a:lnTo>
                  <a:lnTo>
                    <a:pt x="124592" y="1274341"/>
                  </a:lnTo>
                  <a:lnTo>
                    <a:pt x="102232" y="1235849"/>
                  </a:lnTo>
                  <a:lnTo>
                    <a:pt x="82004" y="1196322"/>
                  </a:lnTo>
                  <a:lnTo>
                    <a:pt x="63932" y="1155855"/>
                  </a:lnTo>
                  <a:lnTo>
                    <a:pt x="48044" y="1114545"/>
                  </a:lnTo>
                  <a:lnTo>
                    <a:pt x="34364" y="1072489"/>
                  </a:lnTo>
                  <a:lnTo>
                    <a:pt x="22918" y="1029781"/>
                  </a:lnTo>
                  <a:lnTo>
                    <a:pt x="13733" y="986519"/>
                  </a:lnTo>
                  <a:lnTo>
                    <a:pt x="6835" y="942799"/>
                  </a:lnTo>
                  <a:lnTo>
                    <a:pt x="2248" y="898717"/>
                  </a:lnTo>
                  <a:lnTo>
                    <a:pt x="0" y="854370"/>
                  </a:lnTo>
                  <a:lnTo>
                    <a:pt x="115" y="809853"/>
                  </a:lnTo>
                  <a:lnTo>
                    <a:pt x="2619" y="765262"/>
                  </a:lnTo>
                  <a:lnTo>
                    <a:pt x="7539" y="720695"/>
                  </a:lnTo>
                  <a:lnTo>
                    <a:pt x="14901" y="676246"/>
                  </a:lnTo>
                  <a:lnTo>
                    <a:pt x="24729" y="632013"/>
                  </a:lnTo>
                  <a:lnTo>
                    <a:pt x="37051" y="588092"/>
                  </a:lnTo>
                  <a:lnTo>
                    <a:pt x="51891" y="544579"/>
                  </a:lnTo>
                  <a:lnTo>
                    <a:pt x="69276" y="501570"/>
                  </a:lnTo>
                  <a:lnTo>
                    <a:pt x="89232" y="459161"/>
                  </a:lnTo>
                  <a:lnTo>
                    <a:pt x="111783" y="417449"/>
                  </a:lnTo>
                  <a:lnTo>
                    <a:pt x="137807" y="375324"/>
                  </a:lnTo>
                  <a:lnTo>
                    <a:pt x="166067" y="335098"/>
                  </a:lnTo>
                  <a:lnTo>
                    <a:pt x="196456" y="296833"/>
                  </a:lnTo>
                  <a:lnTo>
                    <a:pt x="228866" y="260589"/>
                  </a:lnTo>
                  <a:lnTo>
                    <a:pt x="263191" y="226428"/>
                  </a:lnTo>
                  <a:lnTo>
                    <a:pt x="299325" y="194413"/>
                  </a:lnTo>
                  <a:lnTo>
                    <a:pt x="337159" y="164605"/>
                  </a:lnTo>
                  <a:lnTo>
                    <a:pt x="376588" y="137065"/>
                  </a:lnTo>
                  <a:lnTo>
                    <a:pt x="417504" y="111855"/>
                  </a:lnTo>
                  <a:lnTo>
                    <a:pt x="459801" y="89037"/>
                  </a:lnTo>
                  <a:lnTo>
                    <a:pt x="503371" y="68672"/>
                  </a:lnTo>
                  <a:lnTo>
                    <a:pt x="548108" y="50823"/>
                  </a:lnTo>
                  <a:lnTo>
                    <a:pt x="593905" y="35551"/>
                  </a:lnTo>
                  <a:lnTo>
                    <a:pt x="640655" y="22917"/>
                  </a:lnTo>
                  <a:lnTo>
                    <a:pt x="688252" y="12983"/>
                  </a:lnTo>
                  <a:lnTo>
                    <a:pt x="736587" y="5811"/>
                  </a:lnTo>
                  <a:lnTo>
                    <a:pt x="785555" y="1463"/>
                  </a:lnTo>
                  <a:lnTo>
                    <a:pt x="835048" y="0"/>
                  </a:lnTo>
                  <a:lnTo>
                    <a:pt x="835048" y="835025"/>
                  </a:lnTo>
                  <a:lnTo>
                    <a:pt x="1558313" y="125260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5849746" y="3050539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27698" y="3398926"/>
            <a:ext cx="115570" cy="6324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6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12130" y="3722623"/>
            <a:ext cx="115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81015" y="1427733"/>
            <a:ext cx="1085215" cy="88709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110"/>
              </a:spcBef>
            </a:pP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Этап</a:t>
            </a:r>
            <a:r>
              <a:rPr dirty="0" sz="1850" spc="-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1</a:t>
            </a:r>
            <a:endParaRPr sz="1850">
              <a:latin typeface="Calibri"/>
              <a:cs typeface="Calibri"/>
            </a:endParaRPr>
          </a:p>
          <a:p>
            <a:pPr algn="ctr" marR="5080">
              <a:lnSpc>
                <a:spcPct val="100000"/>
              </a:lnSpc>
              <a:spcBef>
                <a:spcPts val="45"/>
              </a:spcBef>
            </a:pPr>
            <a:r>
              <a:rPr dirty="0" sz="1850" spc="5" b="1">
                <a:solidFill>
                  <a:srgbClr val="767070"/>
                </a:solidFill>
                <a:latin typeface="Calibri"/>
                <a:cs typeface="Calibri"/>
              </a:rPr>
              <a:t>(сен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тябрь</a:t>
            </a:r>
            <a:r>
              <a:rPr dirty="0" sz="1850" b="1">
                <a:solidFill>
                  <a:srgbClr val="767070"/>
                </a:solidFill>
                <a:latin typeface="Calibri"/>
                <a:cs typeface="Calibri"/>
              </a:rPr>
              <a:t>-</a:t>
            </a:r>
            <a:endParaRPr sz="1850">
              <a:latin typeface="Calibri"/>
              <a:cs typeface="Calibri"/>
            </a:endParaRPr>
          </a:p>
          <a:p>
            <a:pPr algn="ctr" marR="3810">
              <a:lnSpc>
                <a:spcPct val="100000"/>
              </a:lnSpc>
              <a:spcBef>
                <a:spcPts val="65"/>
              </a:spcBef>
            </a:pPr>
            <a:r>
              <a:rPr dirty="0" sz="1850" spc="-5" b="1">
                <a:solidFill>
                  <a:srgbClr val="767070"/>
                </a:solidFill>
                <a:latin typeface="Calibri"/>
                <a:cs typeface="Calibri"/>
              </a:rPr>
              <a:t>декабрь)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541520" y="1295400"/>
            <a:ext cx="2228215" cy="3672840"/>
          </a:xfrm>
          <a:custGeom>
            <a:avLst/>
            <a:gdLst/>
            <a:ahLst/>
            <a:cxnLst/>
            <a:rect l="l" t="t" r="r" b="b"/>
            <a:pathLst>
              <a:path w="2228215" h="3672840">
                <a:moveTo>
                  <a:pt x="0" y="3672840"/>
                </a:moveTo>
                <a:lnTo>
                  <a:pt x="2228087" y="3672840"/>
                </a:lnTo>
                <a:lnTo>
                  <a:pt x="2228087" y="0"/>
                </a:lnTo>
                <a:lnTo>
                  <a:pt x="0" y="0"/>
                </a:lnTo>
                <a:lnTo>
                  <a:pt x="0" y="367284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474590" y="5069204"/>
            <a:ext cx="7136130" cy="10229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016250" marR="5080" indent="-3004185">
              <a:lnSpc>
                <a:spcPts val="2160"/>
              </a:lnSpc>
              <a:spcBef>
                <a:spcPts val="375"/>
              </a:spcBef>
            </a:pP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Достижение </a:t>
            </a:r>
            <a:r>
              <a:rPr dirty="0" sz="2000" spc="-10" b="1">
                <a:solidFill>
                  <a:srgbClr val="767070"/>
                </a:solidFill>
                <a:latin typeface="Calibri"/>
                <a:cs typeface="Calibri"/>
              </a:rPr>
              <a:t>целей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индивидуальных программ </a:t>
            </a:r>
            <a:r>
              <a:rPr dirty="0" sz="2000" b="1">
                <a:solidFill>
                  <a:srgbClr val="767070"/>
                </a:solidFill>
                <a:latin typeface="Calibri"/>
                <a:cs typeface="Calibri"/>
              </a:rPr>
              <a:t>ранней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помощи  по</a:t>
            </a:r>
            <a:r>
              <a:rPr dirty="0" sz="2000" spc="-1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767070"/>
                </a:solidFill>
                <a:latin typeface="Calibri"/>
                <a:cs typeface="Calibri"/>
              </a:rPr>
              <a:t>этапам</a:t>
            </a:r>
            <a:endParaRPr sz="2000">
              <a:latin typeface="Calibri"/>
              <a:cs typeface="Calibri"/>
            </a:endParaRPr>
          </a:p>
          <a:p>
            <a:pPr marL="706120">
              <a:lnSpc>
                <a:spcPct val="100000"/>
              </a:lnSpc>
              <a:spcBef>
                <a:spcPts val="1095"/>
              </a:spcBef>
              <a:tabLst>
                <a:tab pos="1810385" algn="l"/>
                <a:tab pos="3082290" algn="l"/>
                <a:tab pos="4356735" algn="l"/>
              </a:tabLst>
            </a:pPr>
            <a:r>
              <a:rPr dirty="0" sz="1800" spc="-5">
                <a:latin typeface="Calibri"/>
                <a:cs typeface="Calibri"/>
              </a:rPr>
              <a:t>0-25%	</a:t>
            </a:r>
            <a:r>
              <a:rPr dirty="0" sz="1800">
                <a:latin typeface="Calibri"/>
                <a:cs typeface="Calibri"/>
              </a:rPr>
              <a:t>25-50%	50-75%	</a:t>
            </a:r>
            <a:r>
              <a:rPr dirty="0" sz="1800" spc="-5">
                <a:latin typeface="Calibri"/>
                <a:cs typeface="Calibri"/>
              </a:rPr>
              <a:t>75-100%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479281" y="5830570"/>
            <a:ext cx="191135" cy="226060"/>
            <a:chOff x="8479281" y="5830570"/>
            <a:chExt cx="191135" cy="226060"/>
          </a:xfrm>
        </p:grpSpPr>
        <p:sp>
          <p:nvSpPr>
            <p:cNvPr id="42" name="object 42"/>
            <p:cNvSpPr/>
            <p:nvPr/>
          </p:nvSpPr>
          <p:spPr>
            <a:xfrm>
              <a:off x="8485631" y="5836920"/>
              <a:ext cx="178435" cy="213360"/>
            </a:xfrm>
            <a:custGeom>
              <a:avLst/>
              <a:gdLst/>
              <a:ahLst/>
              <a:cxnLst/>
              <a:rect l="l" t="t" r="r" b="b"/>
              <a:pathLst>
                <a:path w="178434" h="213360">
                  <a:moveTo>
                    <a:pt x="178307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178307" y="213359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485631" y="5836920"/>
              <a:ext cx="178435" cy="213360"/>
            </a:xfrm>
            <a:custGeom>
              <a:avLst/>
              <a:gdLst/>
              <a:ahLst/>
              <a:cxnLst/>
              <a:rect l="l" t="t" r="r" b="b"/>
              <a:pathLst>
                <a:path w="178434" h="213360">
                  <a:moveTo>
                    <a:pt x="0" y="213359"/>
                  </a:moveTo>
                  <a:lnTo>
                    <a:pt x="178307" y="213359"/>
                  </a:lnTo>
                  <a:lnTo>
                    <a:pt x="178307" y="0"/>
                  </a:lnTo>
                  <a:lnTo>
                    <a:pt x="0" y="0"/>
                  </a:lnTo>
                  <a:lnTo>
                    <a:pt x="0" y="2133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7257033" y="5830570"/>
            <a:ext cx="193040" cy="226060"/>
            <a:chOff x="7257033" y="5830570"/>
            <a:chExt cx="193040" cy="226060"/>
          </a:xfrm>
        </p:grpSpPr>
        <p:sp>
          <p:nvSpPr>
            <p:cNvPr id="45" name="object 45"/>
            <p:cNvSpPr/>
            <p:nvPr/>
          </p:nvSpPr>
          <p:spPr>
            <a:xfrm>
              <a:off x="7263383" y="5836920"/>
              <a:ext cx="180340" cy="213360"/>
            </a:xfrm>
            <a:custGeom>
              <a:avLst/>
              <a:gdLst/>
              <a:ahLst/>
              <a:cxnLst/>
              <a:rect l="l" t="t" r="r" b="b"/>
              <a:pathLst>
                <a:path w="180340" h="213360">
                  <a:moveTo>
                    <a:pt x="179831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179831" y="213359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263383" y="5836920"/>
              <a:ext cx="180340" cy="213360"/>
            </a:xfrm>
            <a:custGeom>
              <a:avLst/>
              <a:gdLst/>
              <a:ahLst/>
              <a:cxnLst/>
              <a:rect l="l" t="t" r="r" b="b"/>
              <a:pathLst>
                <a:path w="180340" h="213360">
                  <a:moveTo>
                    <a:pt x="0" y="213359"/>
                  </a:moveTo>
                  <a:lnTo>
                    <a:pt x="179831" y="213359"/>
                  </a:lnTo>
                  <a:lnTo>
                    <a:pt x="179831" y="0"/>
                  </a:lnTo>
                  <a:lnTo>
                    <a:pt x="0" y="0"/>
                  </a:lnTo>
                  <a:lnTo>
                    <a:pt x="0" y="2133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6042405" y="5839714"/>
            <a:ext cx="191135" cy="226060"/>
            <a:chOff x="6042405" y="5839714"/>
            <a:chExt cx="191135" cy="226060"/>
          </a:xfrm>
        </p:grpSpPr>
        <p:sp>
          <p:nvSpPr>
            <p:cNvPr id="48" name="object 48"/>
            <p:cNvSpPr/>
            <p:nvPr/>
          </p:nvSpPr>
          <p:spPr>
            <a:xfrm>
              <a:off x="6048755" y="5846064"/>
              <a:ext cx="178435" cy="213360"/>
            </a:xfrm>
            <a:custGeom>
              <a:avLst/>
              <a:gdLst/>
              <a:ahLst/>
              <a:cxnLst/>
              <a:rect l="l" t="t" r="r" b="b"/>
              <a:pathLst>
                <a:path w="178435" h="213360">
                  <a:moveTo>
                    <a:pt x="178308" y="0"/>
                  </a:moveTo>
                  <a:lnTo>
                    <a:pt x="0" y="0"/>
                  </a:lnTo>
                  <a:lnTo>
                    <a:pt x="0" y="213360"/>
                  </a:lnTo>
                  <a:lnTo>
                    <a:pt x="178308" y="213360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37A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048755" y="5846064"/>
              <a:ext cx="178435" cy="213360"/>
            </a:xfrm>
            <a:custGeom>
              <a:avLst/>
              <a:gdLst/>
              <a:ahLst/>
              <a:cxnLst/>
              <a:rect l="l" t="t" r="r" b="b"/>
              <a:pathLst>
                <a:path w="178435" h="213360">
                  <a:moveTo>
                    <a:pt x="0" y="213360"/>
                  </a:moveTo>
                  <a:lnTo>
                    <a:pt x="178308" y="213360"/>
                  </a:lnTo>
                  <a:lnTo>
                    <a:pt x="178308" y="0"/>
                  </a:lnTo>
                  <a:lnTo>
                    <a:pt x="0" y="0"/>
                  </a:lnTo>
                  <a:lnTo>
                    <a:pt x="0" y="21336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4820158" y="5830570"/>
            <a:ext cx="193040" cy="226060"/>
            <a:chOff x="4820158" y="5830570"/>
            <a:chExt cx="193040" cy="226060"/>
          </a:xfrm>
        </p:grpSpPr>
        <p:sp>
          <p:nvSpPr>
            <p:cNvPr id="51" name="object 51"/>
            <p:cNvSpPr/>
            <p:nvPr/>
          </p:nvSpPr>
          <p:spPr>
            <a:xfrm>
              <a:off x="4826508" y="5836920"/>
              <a:ext cx="180340" cy="213360"/>
            </a:xfrm>
            <a:custGeom>
              <a:avLst/>
              <a:gdLst/>
              <a:ahLst/>
              <a:cxnLst/>
              <a:rect l="l" t="t" r="r" b="b"/>
              <a:pathLst>
                <a:path w="180339" h="213360">
                  <a:moveTo>
                    <a:pt x="179832" y="0"/>
                  </a:moveTo>
                  <a:lnTo>
                    <a:pt x="0" y="0"/>
                  </a:lnTo>
                  <a:lnTo>
                    <a:pt x="0" y="213359"/>
                  </a:lnTo>
                  <a:lnTo>
                    <a:pt x="179832" y="213359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826508" y="5836920"/>
              <a:ext cx="180340" cy="213360"/>
            </a:xfrm>
            <a:custGeom>
              <a:avLst/>
              <a:gdLst/>
              <a:ahLst/>
              <a:cxnLst/>
              <a:rect l="l" t="t" r="r" b="b"/>
              <a:pathLst>
                <a:path w="180339" h="213360">
                  <a:moveTo>
                    <a:pt x="0" y="213359"/>
                  </a:moveTo>
                  <a:lnTo>
                    <a:pt x="179832" y="213359"/>
                  </a:lnTo>
                  <a:lnTo>
                    <a:pt x="179832" y="0"/>
                  </a:lnTo>
                  <a:lnTo>
                    <a:pt x="0" y="0"/>
                  </a:lnTo>
                  <a:lnTo>
                    <a:pt x="0" y="213359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0448" y="287273"/>
            <a:ext cx="10488295" cy="835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540">
              <a:lnSpc>
                <a:spcPts val="3190"/>
              </a:lnSpc>
              <a:spcBef>
                <a:spcPts val="95"/>
              </a:spcBef>
            </a:pPr>
            <a:r>
              <a:rPr dirty="0" sz="2800" spc="-10">
                <a:solidFill>
                  <a:srgbClr val="F37A03"/>
                </a:solidFill>
              </a:rPr>
              <a:t>Изменения </a:t>
            </a:r>
            <a:r>
              <a:rPr dirty="0" sz="2800" spc="-5">
                <a:solidFill>
                  <a:srgbClr val="F37A03"/>
                </a:solidFill>
              </a:rPr>
              <a:t>в </a:t>
            </a:r>
            <a:r>
              <a:rPr dirty="0" sz="2800" spc="-20">
                <a:solidFill>
                  <a:srgbClr val="F37A03"/>
                </a:solidFill>
              </a:rPr>
              <a:t>оценках родителями </a:t>
            </a:r>
            <a:r>
              <a:rPr dirty="0" sz="2800" spc="-15">
                <a:solidFill>
                  <a:srgbClr val="F37A03"/>
                </a:solidFill>
              </a:rPr>
              <a:t>целевой</a:t>
            </a:r>
            <a:r>
              <a:rPr dirty="0" sz="2800" spc="215">
                <a:solidFill>
                  <a:srgbClr val="F37A03"/>
                </a:solidFill>
              </a:rPr>
              <a:t> </a:t>
            </a:r>
            <a:r>
              <a:rPr dirty="0" sz="2800" spc="-15">
                <a:solidFill>
                  <a:srgbClr val="F37A03"/>
                </a:solidFill>
              </a:rPr>
              <a:t>группы</a:t>
            </a:r>
            <a:endParaRPr sz="2800"/>
          </a:p>
          <a:p>
            <a:pPr algn="ctr">
              <a:lnSpc>
                <a:spcPts val="3190"/>
              </a:lnSpc>
            </a:pPr>
            <a:r>
              <a:rPr dirty="0" sz="2800" spc="-5">
                <a:solidFill>
                  <a:srgbClr val="F37A03"/>
                </a:solidFill>
              </a:rPr>
              <a:t>активности и участия </a:t>
            </a:r>
            <a:r>
              <a:rPr dirty="0" sz="2800" spc="-15">
                <a:solidFill>
                  <a:srgbClr val="F37A03"/>
                </a:solidFill>
              </a:rPr>
              <a:t>ребёнка </a:t>
            </a:r>
            <a:r>
              <a:rPr dirty="0" sz="2800" spc="-5">
                <a:solidFill>
                  <a:srgbClr val="F37A03"/>
                </a:solidFill>
              </a:rPr>
              <a:t>в </a:t>
            </a:r>
            <a:r>
              <a:rPr dirty="0" sz="2800" spc="-20">
                <a:solidFill>
                  <a:srgbClr val="F37A03"/>
                </a:solidFill>
              </a:rPr>
              <a:t>ежедневных </a:t>
            </a:r>
            <a:r>
              <a:rPr dirty="0" sz="2800" spc="-5">
                <a:solidFill>
                  <a:srgbClr val="F37A03"/>
                </a:solidFill>
              </a:rPr>
              <a:t>жизненных</a:t>
            </a:r>
            <a:r>
              <a:rPr dirty="0" sz="2800" spc="220">
                <a:solidFill>
                  <a:srgbClr val="F37A03"/>
                </a:solidFill>
              </a:rPr>
              <a:t> </a:t>
            </a:r>
            <a:r>
              <a:rPr dirty="0" sz="2800" spc="-10">
                <a:solidFill>
                  <a:srgbClr val="F37A03"/>
                </a:solidFill>
              </a:rPr>
              <a:t>ситуациях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846200" y="1929129"/>
            <a:ext cx="10377805" cy="3494404"/>
            <a:chOff x="846200" y="1929129"/>
            <a:chExt cx="10377805" cy="3494404"/>
          </a:xfrm>
        </p:grpSpPr>
        <p:sp>
          <p:nvSpPr>
            <p:cNvPr id="4" name="object 4"/>
            <p:cNvSpPr/>
            <p:nvPr/>
          </p:nvSpPr>
          <p:spPr>
            <a:xfrm>
              <a:off x="854963" y="5060950"/>
              <a:ext cx="10358628" cy="95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54963" y="4713477"/>
              <a:ext cx="10358628" cy="95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54963" y="4366005"/>
              <a:ext cx="10358628" cy="95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61643" y="4300727"/>
              <a:ext cx="325120" cy="1114425"/>
            </a:xfrm>
            <a:custGeom>
              <a:avLst/>
              <a:gdLst/>
              <a:ahLst/>
              <a:cxnLst/>
              <a:rect l="l" t="t" r="r" b="b"/>
              <a:pathLst>
                <a:path w="325119" h="1114425">
                  <a:moveTo>
                    <a:pt x="324612" y="0"/>
                  </a:moveTo>
                  <a:lnTo>
                    <a:pt x="0" y="0"/>
                  </a:lnTo>
                  <a:lnTo>
                    <a:pt x="0" y="1114044"/>
                  </a:lnTo>
                  <a:lnTo>
                    <a:pt x="324612" y="1114044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54963" y="4017009"/>
              <a:ext cx="10358628" cy="95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854963" y="3669537"/>
              <a:ext cx="10358628" cy="95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54963" y="3320541"/>
              <a:ext cx="10358628" cy="952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24228" y="3047999"/>
              <a:ext cx="2915920" cy="2367280"/>
            </a:xfrm>
            <a:custGeom>
              <a:avLst/>
              <a:gdLst/>
              <a:ahLst/>
              <a:cxnLst/>
              <a:rect l="l" t="t" r="r" b="b"/>
              <a:pathLst>
                <a:path w="2915920" h="2367279">
                  <a:moveTo>
                    <a:pt x="326136" y="0"/>
                  </a:moveTo>
                  <a:lnTo>
                    <a:pt x="0" y="0"/>
                  </a:lnTo>
                  <a:lnTo>
                    <a:pt x="0" y="2366772"/>
                  </a:lnTo>
                  <a:lnTo>
                    <a:pt x="326136" y="2366784"/>
                  </a:lnTo>
                  <a:lnTo>
                    <a:pt x="326136" y="0"/>
                  </a:lnTo>
                  <a:close/>
                </a:path>
                <a:path w="2915920" h="2367279">
                  <a:moveTo>
                    <a:pt x="1188720" y="1670304"/>
                  </a:moveTo>
                  <a:lnTo>
                    <a:pt x="864108" y="1670304"/>
                  </a:lnTo>
                  <a:lnTo>
                    <a:pt x="864108" y="2366772"/>
                  </a:lnTo>
                  <a:lnTo>
                    <a:pt x="1188720" y="2366772"/>
                  </a:lnTo>
                  <a:lnTo>
                    <a:pt x="1188720" y="1670304"/>
                  </a:lnTo>
                  <a:close/>
                </a:path>
                <a:path w="2915920" h="2367279">
                  <a:moveTo>
                    <a:pt x="2052828" y="1322832"/>
                  </a:moveTo>
                  <a:lnTo>
                    <a:pt x="1726692" y="1322832"/>
                  </a:lnTo>
                  <a:lnTo>
                    <a:pt x="1726692" y="2366772"/>
                  </a:lnTo>
                  <a:lnTo>
                    <a:pt x="2052828" y="2366772"/>
                  </a:lnTo>
                  <a:lnTo>
                    <a:pt x="2052828" y="1322832"/>
                  </a:lnTo>
                  <a:close/>
                </a:path>
                <a:path w="2915920" h="2367279">
                  <a:moveTo>
                    <a:pt x="2915412" y="973836"/>
                  </a:moveTo>
                  <a:lnTo>
                    <a:pt x="2589276" y="973836"/>
                  </a:lnTo>
                  <a:lnTo>
                    <a:pt x="2589276" y="2366772"/>
                  </a:lnTo>
                  <a:lnTo>
                    <a:pt x="2915412" y="2366772"/>
                  </a:lnTo>
                  <a:lnTo>
                    <a:pt x="2915412" y="973836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54963" y="2973069"/>
              <a:ext cx="10358628" cy="9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854963" y="2625597"/>
              <a:ext cx="10358628" cy="95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277612" y="2351531"/>
              <a:ext cx="2915920" cy="3063875"/>
            </a:xfrm>
            <a:custGeom>
              <a:avLst/>
              <a:gdLst/>
              <a:ahLst/>
              <a:cxnLst/>
              <a:rect l="l" t="t" r="r" b="b"/>
              <a:pathLst>
                <a:path w="2915920" h="3063875">
                  <a:moveTo>
                    <a:pt x="326136" y="278892"/>
                  </a:moveTo>
                  <a:lnTo>
                    <a:pt x="0" y="278892"/>
                  </a:lnTo>
                  <a:lnTo>
                    <a:pt x="0" y="3063240"/>
                  </a:lnTo>
                  <a:lnTo>
                    <a:pt x="326136" y="3063252"/>
                  </a:lnTo>
                  <a:lnTo>
                    <a:pt x="326136" y="278892"/>
                  </a:lnTo>
                  <a:close/>
                </a:path>
                <a:path w="2915920" h="3063875">
                  <a:moveTo>
                    <a:pt x="1188720" y="1531620"/>
                  </a:moveTo>
                  <a:lnTo>
                    <a:pt x="862584" y="1531620"/>
                  </a:lnTo>
                  <a:lnTo>
                    <a:pt x="862584" y="3063240"/>
                  </a:lnTo>
                  <a:lnTo>
                    <a:pt x="1188720" y="3063240"/>
                  </a:lnTo>
                  <a:lnTo>
                    <a:pt x="1188720" y="1531620"/>
                  </a:lnTo>
                  <a:close/>
                </a:path>
                <a:path w="2915920" h="3063875">
                  <a:moveTo>
                    <a:pt x="2051304" y="0"/>
                  </a:moveTo>
                  <a:lnTo>
                    <a:pt x="1726692" y="0"/>
                  </a:lnTo>
                  <a:lnTo>
                    <a:pt x="1726692" y="3063240"/>
                  </a:lnTo>
                  <a:lnTo>
                    <a:pt x="2051304" y="3063252"/>
                  </a:lnTo>
                  <a:lnTo>
                    <a:pt x="2051304" y="0"/>
                  </a:lnTo>
                  <a:close/>
                </a:path>
                <a:path w="2915920" h="3063875">
                  <a:moveTo>
                    <a:pt x="2915412" y="1322832"/>
                  </a:moveTo>
                  <a:lnTo>
                    <a:pt x="2589276" y="1322832"/>
                  </a:lnTo>
                  <a:lnTo>
                    <a:pt x="2589276" y="3063240"/>
                  </a:lnTo>
                  <a:lnTo>
                    <a:pt x="2915412" y="3063252"/>
                  </a:lnTo>
                  <a:lnTo>
                    <a:pt x="2915412" y="1322832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54963" y="2276601"/>
              <a:ext cx="10358628" cy="95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730996" y="2281427"/>
              <a:ext cx="2051685" cy="3133725"/>
            </a:xfrm>
            <a:custGeom>
              <a:avLst/>
              <a:gdLst/>
              <a:ahLst/>
              <a:cxnLst/>
              <a:rect l="l" t="t" r="r" b="b"/>
              <a:pathLst>
                <a:path w="2051684" h="3133725">
                  <a:moveTo>
                    <a:pt x="324612" y="0"/>
                  </a:moveTo>
                  <a:lnTo>
                    <a:pt x="0" y="0"/>
                  </a:lnTo>
                  <a:lnTo>
                    <a:pt x="0" y="3133344"/>
                  </a:lnTo>
                  <a:lnTo>
                    <a:pt x="324612" y="3133356"/>
                  </a:lnTo>
                  <a:lnTo>
                    <a:pt x="324612" y="0"/>
                  </a:lnTo>
                  <a:close/>
                </a:path>
                <a:path w="2051684" h="3133725">
                  <a:moveTo>
                    <a:pt x="1188720" y="905256"/>
                  </a:moveTo>
                  <a:lnTo>
                    <a:pt x="862584" y="905256"/>
                  </a:lnTo>
                  <a:lnTo>
                    <a:pt x="862584" y="3133344"/>
                  </a:lnTo>
                  <a:lnTo>
                    <a:pt x="1188720" y="3133356"/>
                  </a:lnTo>
                  <a:lnTo>
                    <a:pt x="1188720" y="905256"/>
                  </a:lnTo>
                  <a:close/>
                </a:path>
                <a:path w="2051684" h="3133725">
                  <a:moveTo>
                    <a:pt x="2051304" y="208788"/>
                  </a:moveTo>
                  <a:lnTo>
                    <a:pt x="1725168" y="208788"/>
                  </a:lnTo>
                  <a:lnTo>
                    <a:pt x="1725168" y="3133344"/>
                  </a:lnTo>
                  <a:lnTo>
                    <a:pt x="2051304" y="3133356"/>
                  </a:lnTo>
                  <a:lnTo>
                    <a:pt x="2051304" y="208788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61643" y="2281427"/>
              <a:ext cx="9820910" cy="3133725"/>
            </a:xfrm>
            <a:custGeom>
              <a:avLst/>
              <a:gdLst/>
              <a:ahLst/>
              <a:cxnLst/>
              <a:rect l="l" t="t" r="r" b="b"/>
              <a:pathLst>
                <a:path w="9820910" h="3133725">
                  <a:moveTo>
                    <a:pt x="0" y="2019300"/>
                  </a:moveTo>
                  <a:lnTo>
                    <a:pt x="324612" y="2019300"/>
                  </a:lnTo>
                  <a:lnTo>
                    <a:pt x="324612" y="3133344"/>
                  </a:lnTo>
                  <a:lnTo>
                    <a:pt x="0" y="3133344"/>
                  </a:lnTo>
                  <a:lnTo>
                    <a:pt x="0" y="2019300"/>
                  </a:lnTo>
                  <a:close/>
                </a:path>
                <a:path w="9820910" h="3133725">
                  <a:moveTo>
                    <a:pt x="862583" y="766572"/>
                  </a:moveTo>
                  <a:lnTo>
                    <a:pt x="1188720" y="766572"/>
                  </a:lnTo>
                  <a:lnTo>
                    <a:pt x="1188720" y="3133344"/>
                  </a:lnTo>
                  <a:lnTo>
                    <a:pt x="862583" y="3133344"/>
                  </a:lnTo>
                  <a:lnTo>
                    <a:pt x="862583" y="766572"/>
                  </a:lnTo>
                  <a:close/>
                </a:path>
                <a:path w="9820910" h="3133725">
                  <a:moveTo>
                    <a:pt x="1726692" y="2436876"/>
                  </a:moveTo>
                  <a:lnTo>
                    <a:pt x="2051304" y="2436876"/>
                  </a:lnTo>
                  <a:lnTo>
                    <a:pt x="2051304" y="3133344"/>
                  </a:lnTo>
                  <a:lnTo>
                    <a:pt x="1726692" y="3133344"/>
                  </a:lnTo>
                  <a:lnTo>
                    <a:pt x="1726692" y="2436876"/>
                  </a:lnTo>
                  <a:close/>
                </a:path>
                <a:path w="9820910" h="3133725">
                  <a:moveTo>
                    <a:pt x="2589276" y="2089404"/>
                  </a:moveTo>
                  <a:lnTo>
                    <a:pt x="2915411" y="2089404"/>
                  </a:lnTo>
                  <a:lnTo>
                    <a:pt x="2915411" y="3133344"/>
                  </a:lnTo>
                  <a:lnTo>
                    <a:pt x="2589276" y="3133344"/>
                  </a:lnTo>
                  <a:lnTo>
                    <a:pt x="2589276" y="2089404"/>
                  </a:lnTo>
                  <a:close/>
                </a:path>
                <a:path w="9820910" h="3133725">
                  <a:moveTo>
                    <a:pt x="3451859" y="1740408"/>
                  </a:moveTo>
                  <a:lnTo>
                    <a:pt x="3777996" y="1740408"/>
                  </a:lnTo>
                  <a:lnTo>
                    <a:pt x="3777996" y="3133344"/>
                  </a:lnTo>
                  <a:lnTo>
                    <a:pt x="3451859" y="3133344"/>
                  </a:lnTo>
                  <a:lnTo>
                    <a:pt x="3451859" y="1740408"/>
                  </a:lnTo>
                  <a:close/>
                </a:path>
                <a:path w="9820910" h="3133725">
                  <a:moveTo>
                    <a:pt x="4315968" y="348996"/>
                  </a:moveTo>
                  <a:lnTo>
                    <a:pt x="4642104" y="348996"/>
                  </a:lnTo>
                  <a:lnTo>
                    <a:pt x="4642104" y="3133344"/>
                  </a:lnTo>
                  <a:lnTo>
                    <a:pt x="4315968" y="3133344"/>
                  </a:lnTo>
                  <a:lnTo>
                    <a:pt x="4315968" y="348996"/>
                  </a:lnTo>
                  <a:close/>
                </a:path>
                <a:path w="9820910" h="3133725">
                  <a:moveTo>
                    <a:pt x="5178552" y="1601724"/>
                  </a:moveTo>
                  <a:lnTo>
                    <a:pt x="5504688" y="1601724"/>
                  </a:lnTo>
                  <a:lnTo>
                    <a:pt x="5504688" y="3133344"/>
                  </a:lnTo>
                  <a:lnTo>
                    <a:pt x="5178552" y="3133344"/>
                  </a:lnTo>
                  <a:lnTo>
                    <a:pt x="5178552" y="1601724"/>
                  </a:lnTo>
                  <a:close/>
                </a:path>
                <a:path w="9820910" h="3133725">
                  <a:moveTo>
                    <a:pt x="6042659" y="70104"/>
                  </a:moveTo>
                  <a:lnTo>
                    <a:pt x="6367272" y="70104"/>
                  </a:lnTo>
                  <a:lnTo>
                    <a:pt x="6367272" y="3133344"/>
                  </a:lnTo>
                  <a:lnTo>
                    <a:pt x="6042659" y="3133344"/>
                  </a:lnTo>
                  <a:lnTo>
                    <a:pt x="6042659" y="70104"/>
                  </a:lnTo>
                  <a:close/>
                </a:path>
                <a:path w="9820910" h="3133725">
                  <a:moveTo>
                    <a:pt x="6905244" y="1392936"/>
                  </a:moveTo>
                  <a:lnTo>
                    <a:pt x="7231380" y="1392936"/>
                  </a:lnTo>
                  <a:lnTo>
                    <a:pt x="7231380" y="3133344"/>
                  </a:lnTo>
                  <a:lnTo>
                    <a:pt x="6905244" y="3133344"/>
                  </a:lnTo>
                  <a:lnTo>
                    <a:pt x="6905244" y="1392936"/>
                  </a:lnTo>
                  <a:close/>
                </a:path>
                <a:path w="9820910" h="3133725">
                  <a:moveTo>
                    <a:pt x="7769352" y="0"/>
                  </a:moveTo>
                  <a:lnTo>
                    <a:pt x="8093963" y="0"/>
                  </a:lnTo>
                  <a:lnTo>
                    <a:pt x="8093963" y="3133344"/>
                  </a:lnTo>
                  <a:lnTo>
                    <a:pt x="7769352" y="3133344"/>
                  </a:lnTo>
                  <a:lnTo>
                    <a:pt x="7769352" y="0"/>
                  </a:lnTo>
                  <a:close/>
                </a:path>
                <a:path w="9820910" h="3133725">
                  <a:moveTo>
                    <a:pt x="8631936" y="905256"/>
                  </a:moveTo>
                  <a:lnTo>
                    <a:pt x="8958072" y="905256"/>
                  </a:lnTo>
                  <a:lnTo>
                    <a:pt x="8958072" y="3133344"/>
                  </a:lnTo>
                  <a:lnTo>
                    <a:pt x="8631936" y="3133344"/>
                  </a:lnTo>
                  <a:lnTo>
                    <a:pt x="8631936" y="905256"/>
                  </a:lnTo>
                  <a:close/>
                </a:path>
                <a:path w="9820910" h="3133725">
                  <a:moveTo>
                    <a:pt x="9494520" y="208787"/>
                  </a:moveTo>
                  <a:lnTo>
                    <a:pt x="9820656" y="208787"/>
                  </a:lnTo>
                  <a:lnTo>
                    <a:pt x="9820656" y="3133344"/>
                  </a:lnTo>
                  <a:lnTo>
                    <a:pt x="9494520" y="3133344"/>
                  </a:lnTo>
                  <a:lnTo>
                    <a:pt x="9494520" y="20878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286256" y="2420111"/>
              <a:ext cx="9822180" cy="2995295"/>
            </a:xfrm>
            <a:custGeom>
              <a:avLst/>
              <a:gdLst/>
              <a:ahLst/>
              <a:cxnLst/>
              <a:rect l="l" t="t" r="r" b="b"/>
              <a:pathLst>
                <a:path w="9822180" h="2995295">
                  <a:moveTo>
                    <a:pt x="326136" y="2089404"/>
                  </a:moveTo>
                  <a:lnTo>
                    <a:pt x="0" y="2089404"/>
                  </a:lnTo>
                  <a:lnTo>
                    <a:pt x="0" y="2994660"/>
                  </a:lnTo>
                  <a:lnTo>
                    <a:pt x="326136" y="2994660"/>
                  </a:lnTo>
                  <a:lnTo>
                    <a:pt x="326136" y="2089404"/>
                  </a:lnTo>
                  <a:close/>
                </a:path>
                <a:path w="9822180" h="2995295">
                  <a:moveTo>
                    <a:pt x="1190244" y="1463040"/>
                  </a:moveTo>
                  <a:lnTo>
                    <a:pt x="864108" y="1463040"/>
                  </a:lnTo>
                  <a:lnTo>
                    <a:pt x="864108" y="2994660"/>
                  </a:lnTo>
                  <a:lnTo>
                    <a:pt x="1190244" y="2994660"/>
                  </a:lnTo>
                  <a:lnTo>
                    <a:pt x="1190244" y="1463040"/>
                  </a:lnTo>
                  <a:close/>
                </a:path>
                <a:path w="9822180" h="2995295">
                  <a:moveTo>
                    <a:pt x="2052828" y="2298192"/>
                  </a:moveTo>
                  <a:lnTo>
                    <a:pt x="1726692" y="2298192"/>
                  </a:lnTo>
                  <a:lnTo>
                    <a:pt x="1726692" y="2994660"/>
                  </a:lnTo>
                  <a:lnTo>
                    <a:pt x="2052828" y="2994660"/>
                  </a:lnTo>
                  <a:lnTo>
                    <a:pt x="2052828" y="2298192"/>
                  </a:lnTo>
                  <a:close/>
                </a:path>
                <a:path w="9822180" h="2995295">
                  <a:moveTo>
                    <a:pt x="2915412" y="2298192"/>
                  </a:moveTo>
                  <a:lnTo>
                    <a:pt x="2590800" y="2298192"/>
                  </a:lnTo>
                  <a:lnTo>
                    <a:pt x="2590800" y="2994660"/>
                  </a:lnTo>
                  <a:lnTo>
                    <a:pt x="2915412" y="2994660"/>
                  </a:lnTo>
                  <a:lnTo>
                    <a:pt x="2915412" y="2298192"/>
                  </a:lnTo>
                  <a:close/>
                </a:path>
                <a:path w="9822180" h="2995295">
                  <a:moveTo>
                    <a:pt x="3779520" y="1601724"/>
                  </a:moveTo>
                  <a:lnTo>
                    <a:pt x="3453384" y="1601724"/>
                  </a:lnTo>
                  <a:lnTo>
                    <a:pt x="3453384" y="2994660"/>
                  </a:lnTo>
                  <a:lnTo>
                    <a:pt x="3779520" y="2994660"/>
                  </a:lnTo>
                  <a:lnTo>
                    <a:pt x="3779520" y="1601724"/>
                  </a:lnTo>
                  <a:close/>
                </a:path>
                <a:path w="9822180" h="2995295">
                  <a:moveTo>
                    <a:pt x="4642104" y="905256"/>
                  </a:moveTo>
                  <a:lnTo>
                    <a:pt x="4317492" y="905256"/>
                  </a:lnTo>
                  <a:lnTo>
                    <a:pt x="4317492" y="2994660"/>
                  </a:lnTo>
                  <a:lnTo>
                    <a:pt x="4642104" y="2994672"/>
                  </a:lnTo>
                  <a:lnTo>
                    <a:pt x="4642104" y="905256"/>
                  </a:lnTo>
                  <a:close/>
                </a:path>
                <a:path w="9822180" h="2995295">
                  <a:moveTo>
                    <a:pt x="5506212" y="1463040"/>
                  </a:moveTo>
                  <a:lnTo>
                    <a:pt x="5180076" y="1463040"/>
                  </a:lnTo>
                  <a:lnTo>
                    <a:pt x="5180076" y="2994660"/>
                  </a:lnTo>
                  <a:lnTo>
                    <a:pt x="5506212" y="2994660"/>
                  </a:lnTo>
                  <a:lnTo>
                    <a:pt x="5506212" y="1463040"/>
                  </a:lnTo>
                  <a:close/>
                </a:path>
                <a:path w="9822180" h="2995295">
                  <a:moveTo>
                    <a:pt x="6368796" y="766572"/>
                  </a:moveTo>
                  <a:lnTo>
                    <a:pt x="6042660" y="766572"/>
                  </a:lnTo>
                  <a:lnTo>
                    <a:pt x="6042660" y="2994660"/>
                  </a:lnTo>
                  <a:lnTo>
                    <a:pt x="6368796" y="2994672"/>
                  </a:lnTo>
                  <a:lnTo>
                    <a:pt x="6368796" y="766572"/>
                  </a:lnTo>
                  <a:close/>
                </a:path>
                <a:path w="9822180" h="2995295">
                  <a:moveTo>
                    <a:pt x="7232904" y="1392936"/>
                  </a:moveTo>
                  <a:lnTo>
                    <a:pt x="6906768" y="1392936"/>
                  </a:lnTo>
                  <a:lnTo>
                    <a:pt x="6906768" y="2994660"/>
                  </a:lnTo>
                  <a:lnTo>
                    <a:pt x="7232904" y="2994660"/>
                  </a:lnTo>
                  <a:lnTo>
                    <a:pt x="7232904" y="1392936"/>
                  </a:lnTo>
                  <a:close/>
                </a:path>
                <a:path w="9822180" h="2995295">
                  <a:moveTo>
                    <a:pt x="8095488" y="70104"/>
                  </a:moveTo>
                  <a:lnTo>
                    <a:pt x="7769352" y="70104"/>
                  </a:lnTo>
                  <a:lnTo>
                    <a:pt x="7769352" y="2994660"/>
                  </a:lnTo>
                  <a:lnTo>
                    <a:pt x="8095488" y="2994672"/>
                  </a:lnTo>
                  <a:lnTo>
                    <a:pt x="8095488" y="70104"/>
                  </a:lnTo>
                  <a:close/>
                </a:path>
                <a:path w="9822180" h="2995295">
                  <a:moveTo>
                    <a:pt x="8958072" y="1741932"/>
                  </a:moveTo>
                  <a:lnTo>
                    <a:pt x="8633460" y="1741932"/>
                  </a:lnTo>
                  <a:lnTo>
                    <a:pt x="8633460" y="2994660"/>
                  </a:lnTo>
                  <a:lnTo>
                    <a:pt x="8958072" y="2994660"/>
                  </a:lnTo>
                  <a:lnTo>
                    <a:pt x="8958072" y="1741932"/>
                  </a:lnTo>
                  <a:close/>
                </a:path>
                <a:path w="9822180" h="2995295">
                  <a:moveTo>
                    <a:pt x="9822180" y="0"/>
                  </a:moveTo>
                  <a:lnTo>
                    <a:pt x="9496044" y="0"/>
                  </a:lnTo>
                  <a:lnTo>
                    <a:pt x="9496044" y="2994660"/>
                  </a:lnTo>
                  <a:lnTo>
                    <a:pt x="9822180" y="2994672"/>
                  </a:lnTo>
                  <a:lnTo>
                    <a:pt x="9822180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86255" y="2420111"/>
              <a:ext cx="9822180" cy="2994660"/>
            </a:xfrm>
            <a:custGeom>
              <a:avLst/>
              <a:gdLst/>
              <a:ahLst/>
              <a:cxnLst/>
              <a:rect l="l" t="t" r="r" b="b"/>
              <a:pathLst>
                <a:path w="9822180" h="2994660">
                  <a:moveTo>
                    <a:pt x="0" y="2089404"/>
                  </a:moveTo>
                  <a:lnTo>
                    <a:pt x="326135" y="2089404"/>
                  </a:lnTo>
                  <a:lnTo>
                    <a:pt x="326135" y="2994660"/>
                  </a:lnTo>
                  <a:lnTo>
                    <a:pt x="0" y="2994660"/>
                  </a:lnTo>
                  <a:lnTo>
                    <a:pt x="0" y="2089404"/>
                  </a:lnTo>
                  <a:close/>
                </a:path>
                <a:path w="9822180" h="2994660">
                  <a:moveTo>
                    <a:pt x="864107" y="1463039"/>
                  </a:moveTo>
                  <a:lnTo>
                    <a:pt x="1190244" y="1463039"/>
                  </a:lnTo>
                  <a:lnTo>
                    <a:pt x="1190244" y="2994660"/>
                  </a:lnTo>
                  <a:lnTo>
                    <a:pt x="864107" y="2994660"/>
                  </a:lnTo>
                  <a:lnTo>
                    <a:pt x="864107" y="1463039"/>
                  </a:lnTo>
                  <a:close/>
                </a:path>
                <a:path w="9822180" h="2994660">
                  <a:moveTo>
                    <a:pt x="1726692" y="2298192"/>
                  </a:moveTo>
                  <a:lnTo>
                    <a:pt x="2052828" y="2298192"/>
                  </a:lnTo>
                  <a:lnTo>
                    <a:pt x="2052828" y="2994660"/>
                  </a:lnTo>
                  <a:lnTo>
                    <a:pt x="1726692" y="2994660"/>
                  </a:lnTo>
                  <a:lnTo>
                    <a:pt x="1726692" y="2298192"/>
                  </a:lnTo>
                  <a:close/>
                </a:path>
                <a:path w="9822180" h="2994660">
                  <a:moveTo>
                    <a:pt x="2590799" y="2298192"/>
                  </a:moveTo>
                  <a:lnTo>
                    <a:pt x="2915411" y="2298192"/>
                  </a:lnTo>
                  <a:lnTo>
                    <a:pt x="2915411" y="2994660"/>
                  </a:lnTo>
                  <a:lnTo>
                    <a:pt x="2590799" y="2994660"/>
                  </a:lnTo>
                  <a:lnTo>
                    <a:pt x="2590799" y="2298192"/>
                  </a:lnTo>
                  <a:close/>
                </a:path>
                <a:path w="9822180" h="2994660">
                  <a:moveTo>
                    <a:pt x="3453383" y="1601724"/>
                  </a:moveTo>
                  <a:lnTo>
                    <a:pt x="3779520" y="1601724"/>
                  </a:lnTo>
                  <a:lnTo>
                    <a:pt x="3779520" y="2994660"/>
                  </a:lnTo>
                  <a:lnTo>
                    <a:pt x="3453383" y="2994660"/>
                  </a:lnTo>
                  <a:lnTo>
                    <a:pt x="3453383" y="1601724"/>
                  </a:lnTo>
                  <a:close/>
                </a:path>
                <a:path w="9822180" h="2994660">
                  <a:moveTo>
                    <a:pt x="4317492" y="905255"/>
                  </a:moveTo>
                  <a:lnTo>
                    <a:pt x="4642104" y="905255"/>
                  </a:lnTo>
                  <a:lnTo>
                    <a:pt x="4642104" y="2994660"/>
                  </a:lnTo>
                  <a:lnTo>
                    <a:pt x="4317492" y="2994660"/>
                  </a:lnTo>
                  <a:lnTo>
                    <a:pt x="4317492" y="905255"/>
                  </a:lnTo>
                  <a:close/>
                </a:path>
                <a:path w="9822180" h="2994660">
                  <a:moveTo>
                    <a:pt x="5180076" y="1463039"/>
                  </a:moveTo>
                  <a:lnTo>
                    <a:pt x="5506212" y="1463039"/>
                  </a:lnTo>
                  <a:lnTo>
                    <a:pt x="5506212" y="2994660"/>
                  </a:lnTo>
                  <a:lnTo>
                    <a:pt x="5180076" y="2994660"/>
                  </a:lnTo>
                  <a:lnTo>
                    <a:pt x="5180076" y="1463039"/>
                  </a:lnTo>
                  <a:close/>
                </a:path>
                <a:path w="9822180" h="2994660">
                  <a:moveTo>
                    <a:pt x="6042660" y="766572"/>
                  </a:moveTo>
                  <a:lnTo>
                    <a:pt x="6368796" y="766572"/>
                  </a:lnTo>
                  <a:lnTo>
                    <a:pt x="6368796" y="2994660"/>
                  </a:lnTo>
                  <a:lnTo>
                    <a:pt x="6042660" y="2994660"/>
                  </a:lnTo>
                  <a:lnTo>
                    <a:pt x="6042660" y="766572"/>
                  </a:lnTo>
                  <a:close/>
                </a:path>
                <a:path w="9822180" h="2994660">
                  <a:moveTo>
                    <a:pt x="6906768" y="1392936"/>
                  </a:moveTo>
                  <a:lnTo>
                    <a:pt x="7232904" y="1392936"/>
                  </a:lnTo>
                  <a:lnTo>
                    <a:pt x="7232904" y="2994660"/>
                  </a:lnTo>
                  <a:lnTo>
                    <a:pt x="6906768" y="2994660"/>
                  </a:lnTo>
                  <a:lnTo>
                    <a:pt x="6906768" y="1392936"/>
                  </a:lnTo>
                  <a:close/>
                </a:path>
                <a:path w="9822180" h="2994660">
                  <a:moveTo>
                    <a:pt x="7769352" y="70103"/>
                  </a:moveTo>
                  <a:lnTo>
                    <a:pt x="8095488" y="70103"/>
                  </a:lnTo>
                  <a:lnTo>
                    <a:pt x="8095488" y="2994660"/>
                  </a:lnTo>
                  <a:lnTo>
                    <a:pt x="7769352" y="2994660"/>
                  </a:lnTo>
                  <a:lnTo>
                    <a:pt x="7769352" y="70103"/>
                  </a:lnTo>
                  <a:close/>
                </a:path>
                <a:path w="9822180" h="2994660">
                  <a:moveTo>
                    <a:pt x="8633460" y="1741932"/>
                  </a:moveTo>
                  <a:lnTo>
                    <a:pt x="8958072" y="1741932"/>
                  </a:lnTo>
                  <a:lnTo>
                    <a:pt x="8958072" y="2994660"/>
                  </a:lnTo>
                  <a:lnTo>
                    <a:pt x="8633460" y="2994660"/>
                  </a:lnTo>
                  <a:lnTo>
                    <a:pt x="8633460" y="1741932"/>
                  </a:lnTo>
                  <a:close/>
                </a:path>
                <a:path w="9822180" h="2994660">
                  <a:moveTo>
                    <a:pt x="9496044" y="0"/>
                  </a:moveTo>
                  <a:lnTo>
                    <a:pt x="9822180" y="0"/>
                  </a:lnTo>
                  <a:lnTo>
                    <a:pt x="9822180" y="2994660"/>
                  </a:lnTo>
                  <a:lnTo>
                    <a:pt x="9496044" y="2994660"/>
                  </a:lnTo>
                  <a:lnTo>
                    <a:pt x="949604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55725" y="5414009"/>
              <a:ext cx="10358755" cy="0"/>
            </a:xfrm>
            <a:custGeom>
              <a:avLst/>
              <a:gdLst/>
              <a:ahLst/>
              <a:cxnLst/>
              <a:rect l="l" t="t" r="r" b="b"/>
              <a:pathLst>
                <a:path w="10358755" h="0">
                  <a:moveTo>
                    <a:pt x="0" y="0"/>
                  </a:moveTo>
                  <a:lnTo>
                    <a:pt x="10358628" y="0"/>
                  </a:lnTo>
                </a:path>
              </a:pathLst>
            </a:custGeom>
            <a:ln w="19050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4963" y="1929129"/>
              <a:ext cx="10358628" cy="95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977290" y="4338320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16%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40738" y="3084957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67429" y="4408170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94121" y="2667127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20814" y="2388184"/>
            <a:ext cx="292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44%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4032" y="3711702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47506" y="2319020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10725" y="3224276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474197" y="2527503"/>
            <a:ext cx="292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303147" y="4547361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6620" y="3920744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03957" y="4756150"/>
            <a:ext cx="618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r>
              <a:rPr dirty="0" sz="12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893311" y="4756150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30648" y="4059377"/>
            <a:ext cx="6184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r>
              <a:rPr dirty="0" sz="1200" spc="11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20003" y="3363595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57340" y="3920744"/>
            <a:ext cx="618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r>
              <a:rPr dirty="0" sz="1200" spc="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46695" y="3224276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32%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209915" y="3850894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73388" y="2527503"/>
            <a:ext cx="292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42%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36606" y="4198696"/>
            <a:ext cx="292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18%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00080" y="2458339"/>
            <a:ext cx="292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43%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2225" y="5491988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55470" y="5491988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18942" y="5491988"/>
            <a:ext cx="587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82161" y="5491988"/>
            <a:ext cx="4904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5665" algn="l"/>
                <a:tab pos="1739264" algn="l"/>
                <a:tab pos="2602230" algn="l"/>
                <a:tab pos="3465829" algn="l"/>
                <a:tab pos="4329430" algn="l"/>
              </a:tabLst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4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5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6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7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8	</a:t>
            </a: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7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724138" y="5491988"/>
            <a:ext cx="664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87610" y="5491988"/>
            <a:ext cx="664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450830" y="5491988"/>
            <a:ext cx="6642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404040"/>
                </a:solidFill>
                <a:latin typeface="Calibri"/>
                <a:cs typeface="Calibri"/>
              </a:rPr>
              <a:t>СЕМЬЯ</a:t>
            </a:r>
            <a:r>
              <a:rPr dirty="0" sz="1200" spc="-8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690622" y="1409192"/>
            <a:ext cx="66986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767070"/>
                </a:solidFill>
                <a:latin typeface="Calibri"/>
                <a:cs typeface="Calibri"/>
              </a:rPr>
              <a:t>Прирост </a:t>
            </a:r>
            <a:r>
              <a:rPr dirty="0" sz="2200" spc="-15" b="1">
                <a:solidFill>
                  <a:srgbClr val="767070"/>
                </a:solidFill>
                <a:latin typeface="Calibri"/>
                <a:cs typeface="Calibri"/>
              </a:rPr>
              <a:t>показателей</a:t>
            </a:r>
            <a:r>
              <a:rPr dirty="0" sz="2200" spc="10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767070"/>
                </a:solidFill>
                <a:latin typeface="Calibri"/>
                <a:cs typeface="Calibri"/>
              </a:rPr>
              <a:t>выполнения/удовлетворённости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058411" y="5779008"/>
            <a:ext cx="4479290" cy="321945"/>
            <a:chOff x="4058411" y="5779008"/>
            <a:chExt cx="4479290" cy="321945"/>
          </a:xfrm>
        </p:grpSpPr>
        <p:sp>
          <p:nvSpPr>
            <p:cNvPr id="52" name="object 52"/>
            <p:cNvSpPr/>
            <p:nvPr/>
          </p:nvSpPr>
          <p:spPr>
            <a:xfrm>
              <a:off x="4058411" y="5779008"/>
              <a:ext cx="4479290" cy="321945"/>
            </a:xfrm>
            <a:custGeom>
              <a:avLst/>
              <a:gdLst/>
              <a:ahLst/>
              <a:cxnLst/>
              <a:rect l="l" t="t" r="r" b="b"/>
              <a:pathLst>
                <a:path w="4479290" h="321945">
                  <a:moveTo>
                    <a:pt x="4479036" y="0"/>
                  </a:moveTo>
                  <a:lnTo>
                    <a:pt x="0" y="0"/>
                  </a:lnTo>
                  <a:lnTo>
                    <a:pt x="0" y="321564"/>
                  </a:lnTo>
                  <a:lnTo>
                    <a:pt x="4479036" y="321564"/>
                  </a:lnTo>
                  <a:lnTo>
                    <a:pt x="4479036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514087" y="5884164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111251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1251" y="11125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4471C4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4514087" y="5884164"/>
              <a:ext cx="111760" cy="111760"/>
            </a:xfrm>
            <a:custGeom>
              <a:avLst/>
              <a:gdLst/>
              <a:ahLst/>
              <a:cxnLst/>
              <a:rect l="l" t="t" r="r" b="b"/>
              <a:pathLst>
                <a:path w="111760" h="111760">
                  <a:moveTo>
                    <a:pt x="0" y="111252"/>
                  </a:moveTo>
                  <a:lnTo>
                    <a:pt x="111251" y="111252"/>
                  </a:lnTo>
                  <a:lnTo>
                    <a:pt x="111251" y="0"/>
                  </a:lnTo>
                  <a:lnTo>
                    <a:pt x="0" y="0"/>
                  </a:lnTo>
                  <a:lnTo>
                    <a:pt x="0" y="11125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6854951" y="5884164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29" h="111760">
                  <a:moveTo>
                    <a:pt x="112775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12775" y="11125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854951" y="5884164"/>
              <a:ext cx="113030" cy="111760"/>
            </a:xfrm>
            <a:custGeom>
              <a:avLst/>
              <a:gdLst/>
              <a:ahLst/>
              <a:cxnLst/>
              <a:rect l="l" t="t" r="r" b="b"/>
              <a:pathLst>
                <a:path w="113029" h="111760">
                  <a:moveTo>
                    <a:pt x="0" y="111252"/>
                  </a:moveTo>
                  <a:lnTo>
                    <a:pt x="112775" y="111252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111252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4058411" y="5779008"/>
            <a:ext cx="4479290" cy="3219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86055">
              <a:lnSpc>
                <a:spcPct val="100000"/>
              </a:lnSpc>
              <a:spcBef>
                <a:spcPts val="135"/>
              </a:spcBef>
              <a:tabLst>
                <a:tab pos="2527935" algn="l"/>
              </a:tabLst>
            </a:pPr>
            <a:r>
              <a:rPr dirty="0" sz="1600" spc="-15">
                <a:solidFill>
                  <a:srgbClr val="404040"/>
                </a:solidFill>
                <a:latin typeface="Calibri"/>
                <a:cs typeface="Calibri"/>
              </a:rPr>
              <a:t>Удовлетворённость	</a:t>
            </a:r>
            <a:r>
              <a:rPr dirty="0" sz="1600" spc="-10">
                <a:solidFill>
                  <a:srgbClr val="404040"/>
                </a:solidFill>
                <a:latin typeface="Calibri"/>
                <a:cs typeface="Calibri"/>
              </a:rPr>
              <a:t>Выполнение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16280" y="1338072"/>
            <a:ext cx="10637520" cy="4838700"/>
          </a:xfrm>
          <a:custGeom>
            <a:avLst/>
            <a:gdLst/>
            <a:ahLst/>
            <a:cxnLst/>
            <a:rect l="l" t="t" r="r" b="b"/>
            <a:pathLst>
              <a:path w="10637520" h="4838700">
                <a:moveTo>
                  <a:pt x="0" y="4838700"/>
                </a:moveTo>
                <a:lnTo>
                  <a:pt x="10637520" y="4838700"/>
                </a:lnTo>
                <a:lnTo>
                  <a:pt x="10637520" y="0"/>
                </a:lnTo>
                <a:lnTo>
                  <a:pt x="0" y="0"/>
                </a:lnTo>
                <a:lnTo>
                  <a:pt x="0" y="48387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Наши</a:t>
            </a:r>
            <a:r>
              <a:rPr dirty="0" spc="-80"/>
              <a:t> </a:t>
            </a:r>
            <a:r>
              <a:rPr dirty="0" spc="-15"/>
              <a:t>благодарности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9508" y="724661"/>
            <a:ext cx="101549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EE8D4A"/>
                </a:solidFill>
                <a:latin typeface="Calibri"/>
                <a:cs typeface="Calibri"/>
              </a:rPr>
              <a:t>за </a:t>
            </a:r>
            <a:r>
              <a:rPr dirty="0" sz="2400" spc="-5" b="1">
                <a:solidFill>
                  <a:srgbClr val="EE8D4A"/>
                </a:solidFill>
                <a:latin typeface="Calibri"/>
                <a:cs typeface="Calibri"/>
              </a:rPr>
              <a:t>осуществление программ </a:t>
            </a:r>
            <a:r>
              <a:rPr dirty="0" sz="2400" spc="-10" b="1">
                <a:solidFill>
                  <a:srgbClr val="EE8D4A"/>
                </a:solidFill>
                <a:latin typeface="Calibri"/>
                <a:cs typeface="Calibri"/>
              </a:rPr>
              <a:t>профессионального </a:t>
            </a:r>
            <a:r>
              <a:rPr dirty="0" sz="2400" spc="-5" b="1">
                <a:solidFill>
                  <a:srgbClr val="EE8D4A"/>
                </a:solidFill>
                <a:latin typeface="Calibri"/>
                <a:cs typeface="Calibri"/>
              </a:rPr>
              <a:t>совершенствования </a:t>
            </a:r>
            <a:r>
              <a:rPr dirty="0" sz="2400" b="1">
                <a:solidFill>
                  <a:srgbClr val="EE8D4A"/>
                </a:solidFill>
                <a:latin typeface="Calibri"/>
                <a:cs typeface="Calibri"/>
              </a:rPr>
              <a:t>в</a:t>
            </a:r>
            <a:r>
              <a:rPr dirty="0" sz="2400" spc="55" b="1">
                <a:solidFill>
                  <a:srgbClr val="EE8D4A"/>
                </a:solidFill>
                <a:latin typeface="Calibri"/>
                <a:cs typeface="Calibri"/>
              </a:rPr>
              <a:t> </a:t>
            </a:r>
            <a:r>
              <a:rPr dirty="0" sz="2400" spc="-50" b="1">
                <a:solidFill>
                  <a:srgbClr val="EE8D4A"/>
                </a:solidFill>
                <a:latin typeface="Calibri"/>
                <a:cs typeface="Calibri"/>
              </a:rPr>
              <a:t>Туле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17180" y="2078735"/>
            <a:ext cx="3761231" cy="2817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6511" y="2078735"/>
            <a:ext cx="3733800" cy="279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01084" y="2078735"/>
            <a:ext cx="3733800" cy="2799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8119" y="1229105"/>
            <a:ext cx="34264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АНО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ДПО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«Санкт-Петербургский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институт раннего</a:t>
            </a:r>
            <a:r>
              <a:rPr dirty="0" sz="1800" spc="-5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вмешательства»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7250" y="1172971"/>
            <a:ext cx="26365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АНО </a:t>
            </a:r>
            <a:r>
              <a:rPr dirty="0" sz="1800" spc="-20" b="1">
                <a:solidFill>
                  <a:srgbClr val="767070"/>
                </a:solidFill>
                <a:latin typeface="Calibri"/>
                <a:cs typeface="Calibri"/>
              </a:rPr>
              <a:t>ДО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ЭМЦ «Особое 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детство»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(Центр</a:t>
            </a:r>
            <a:r>
              <a:rPr dirty="0" sz="1800" spc="-5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лечебной  педагогики),</a:t>
            </a:r>
            <a:r>
              <a:rPr dirty="0" sz="1800" spc="-4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Москва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61781" y="1148588"/>
            <a:ext cx="30219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АНО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реабилитационных</a:t>
            </a:r>
            <a:r>
              <a:rPr dirty="0" sz="1800" spc="-3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услуг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«Физическая</a:t>
            </a:r>
            <a:r>
              <a:rPr dirty="0" sz="1800" spc="-7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реабилитация»,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Санкт-Петербург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3935" y="5260594"/>
            <a:ext cx="334517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Семинар-тренинг</a:t>
            </a:r>
            <a:r>
              <a:rPr dirty="0" sz="1800" spc="-8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«Развивающий  </a:t>
            </a:r>
            <a:r>
              <a:rPr dirty="0" sz="1800" spc="-25" b="1">
                <a:solidFill>
                  <a:srgbClr val="767070"/>
                </a:solidFill>
                <a:latin typeface="Calibri"/>
                <a:cs typeface="Calibri"/>
              </a:rPr>
              <a:t>уход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в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работе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с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детьми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с 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нарушениями</a:t>
            </a:r>
            <a:r>
              <a:rPr dirty="0" sz="1800" spc="-1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43164" y="5260594"/>
            <a:ext cx="35566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9375" marR="5080" indent="-6731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Очно-заочный семинар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Екатерины  Клочковой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«Развитие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движений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у 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детей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с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ТМНР раннего</a:t>
            </a:r>
            <a:r>
              <a:rPr dirty="0" sz="1800" spc="-4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возраста»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1983" y="4897628"/>
            <a:ext cx="36804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Курсы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повышения</a:t>
            </a:r>
            <a:r>
              <a:rPr dirty="0" sz="1800" spc="-2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квалификации</a:t>
            </a:r>
            <a:endParaRPr sz="1800">
              <a:latin typeface="Calibri"/>
              <a:cs typeface="Calibri"/>
            </a:endParaRPr>
          </a:p>
          <a:p>
            <a:pPr algn="ctr" marL="12065" marR="5080" indent="635">
              <a:lnSpc>
                <a:spcPct val="100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«Организация программ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ранней 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помощи для семей, имеющих</a:t>
            </a:r>
            <a:r>
              <a:rPr dirty="0" sz="1800" spc="-50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детей 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с </a:t>
            </a:r>
            <a:r>
              <a:rPr dirty="0" sz="1800" spc="-35" b="1">
                <a:solidFill>
                  <a:srgbClr val="767070"/>
                </a:solidFill>
                <a:latin typeface="Calibri"/>
                <a:cs typeface="Calibri"/>
              </a:rPr>
              <a:t>ТМНР.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Домашнее визитирование  </a:t>
            </a:r>
            <a:r>
              <a:rPr dirty="0" sz="1800" spc="-10" b="1">
                <a:solidFill>
                  <a:srgbClr val="767070"/>
                </a:solidFill>
                <a:latin typeface="Calibri"/>
                <a:cs typeface="Calibri"/>
              </a:rPr>
              <a:t>как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эффективная</a:t>
            </a:r>
            <a:r>
              <a:rPr dirty="0" sz="1800" spc="-1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форма</a:t>
            </a:r>
            <a:endParaRPr sz="1800">
              <a:latin typeface="Calibri"/>
              <a:cs typeface="Calibri"/>
            </a:endParaRPr>
          </a:p>
          <a:p>
            <a:pPr algn="ctr" marL="323215" marR="316230">
              <a:lnSpc>
                <a:spcPct val="100000"/>
              </a:lnSpc>
            </a:pP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реализации программ</a:t>
            </a:r>
            <a:r>
              <a:rPr dirty="0" sz="1800" spc="-65" b="1">
                <a:solidFill>
                  <a:srgbClr val="76707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767070"/>
                </a:solidFill>
                <a:latin typeface="Calibri"/>
                <a:cs typeface="Calibri"/>
              </a:rPr>
              <a:t>ранней  </a:t>
            </a:r>
            <a:r>
              <a:rPr dirty="0" sz="1800" spc="-5" b="1">
                <a:solidFill>
                  <a:srgbClr val="767070"/>
                </a:solidFill>
                <a:latin typeface="Calibri"/>
                <a:cs typeface="Calibri"/>
              </a:rPr>
              <a:t>помощи»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  <dc:title>Реализация современных программ профессионального совершенствования  для становления и развития ранней помощи в регионе</dc:title>
  <dcterms:created xsi:type="dcterms:W3CDTF">2020-09-22T14:28:41Z</dcterms:created>
  <dcterms:modified xsi:type="dcterms:W3CDTF">2020-09-22T14:28:41Z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2020-09-22T00:00:00Z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2020-09-22T00:00:00Z</vt:filetime>
  </property>
</Properties>
</file>